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2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5" r:id="rId1"/>
    <p:sldMasterId id="2147483677" r:id="rId2"/>
    <p:sldMasterId id="2147483690" r:id="rId3"/>
  </p:sldMasterIdLst>
  <p:notesMasterIdLst>
    <p:notesMasterId r:id="rId45"/>
  </p:notesMasterIdLst>
  <p:sldIdLst>
    <p:sldId id="297" r:id="rId4"/>
    <p:sldId id="298" r:id="rId5"/>
    <p:sldId id="299" r:id="rId6"/>
    <p:sldId id="300" r:id="rId7"/>
    <p:sldId id="301" r:id="rId8"/>
    <p:sldId id="747" r:id="rId9"/>
    <p:sldId id="752" r:id="rId10"/>
    <p:sldId id="754" r:id="rId11"/>
    <p:sldId id="755" r:id="rId12"/>
    <p:sldId id="757" r:id="rId13"/>
    <p:sldId id="316" r:id="rId14"/>
    <p:sldId id="317" r:id="rId15"/>
    <p:sldId id="318" r:id="rId16"/>
    <p:sldId id="319" r:id="rId17"/>
    <p:sldId id="291" r:id="rId18"/>
    <p:sldId id="320" r:id="rId19"/>
    <p:sldId id="276" r:id="rId20"/>
    <p:sldId id="321" r:id="rId21"/>
    <p:sldId id="759" r:id="rId22"/>
    <p:sldId id="270" r:id="rId23"/>
    <p:sldId id="293" r:id="rId24"/>
    <p:sldId id="292" r:id="rId25"/>
    <p:sldId id="282" r:id="rId26"/>
    <p:sldId id="326" r:id="rId27"/>
    <p:sldId id="308" r:id="rId28"/>
    <p:sldId id="324" r:id="rId29"/>
    <p:sldId id="266" r:id="rId30"/>
    <p:sldId id="325" r:id="rId31"/>
    <p:sldId id="327" r:id="rId32"/>
    <p:sldId id="339" r:id="rId33"/>
    <p:sldId id="342" r:id="rId34"/>
    <p:sldId id="344" r:id="rId35"/>
    <p:sldId id="256" r:id="rId36"/>
    <p:sldId id="258" r:id="rId37"/>
    <p:sldId id="260" r:id="rId38"/>
    <p:sldId id="259" r:id="rId39"/>
    <p:sldId id="296" r:id="rId40"/>
    <p:sldId id="328" r:id="rId41"/>
    <p:sldId id="332" r:id="rId42"/>
    <p:sldId id="758" r:id="rId43"/>
    <p:sldId id="275" r:id="rId44"/>
  </p:sldIdLst>
  <p:sldSz cx="12192000" cy="6858000"/>
  <p:notesSz cx="9947275" cy="6858000"/>
  <p:defaultTextStyle>
    <a:defPPr>
      <a:defRPr lang="en-US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F4FDEDE0-936F-4A1F-9534-86917AFB8FD6}">
          <p14:sldIdLst>
            <p14:sldId id="297"/>
            <p14:sldId id="298"/>
            <p14:sldId id="299"/>
            <p14:sldId id="300"/>
            <p14:sldId id="301"/>
            <p14:sldId id="747"/>
            <p14:sldId id="752"/>
            <p14:sldId id="754"/>
            <p14:sldId id="755"/>
            <p14:sldId id="757"/>
            <p14:sldId id="316"/>
            <p14:sldId id="317"/>
            <p14:sldId id="318"/>
            <p14:sldId id="319"/>
            <p14:sldId id="291"/>
            <p14:sldId id="320"/>
            <p14:sldId id="276"/>
            <p14:sldId id="321"/>
            <p14:sldId id="759"/>
            <p14:sldId id="270"/>
            <p14:sldId id="293"/>
            <p14:sldId id="292"/>
            <p14:sldId id="282"/>
            <p14:sldId id="326"/>
            <p14:sldId id="308"/>
            <p14:sldId id="324"/>
            <p14:sldId id="266"/>
            <p14:sldId id="325"/>
            <p14:sldId id="327"/>
            <p14:sldId id="339"/>
            <p14:sldId id="342"/>
            <p14:sldId id="344"/>
            <p14:sldId id="256"/>
            <p14:sldId id="258"/>
            <p14:sldId id="260"/>
            <p14:sldId id="259"/>
            <p14:sldId id="296"/>
            <p14:sldId id="328"/>
            <p14:sldId id="332"/>
            <p14:sldId id="758"/>
            <p14:sldId id="27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5FFBC"/>
    <a:srgbClr val="00E2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2833802-FEF1-4C79-8D5D-14CF1EAF98D9}" styleName="Светлый стиль 2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CAF9ED-07DC-4A11-8D7F-57B35C25682E}" styleName="Средний стиль 1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74C1A8A3-306A-4EB7-A6B1-4F7E0EB9C5D6}" styleName="Средний стиль 3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A111915-BE36-4E01-A7E5-04B1672EAD32}" styleName="Светлый стиль 2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96" y="5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theme" Target="theme/theme1.xml"/><Relationship Id="rId8" Type="http://schemas.openxmlformats.org/officeDocument/2006/relationships/slide" Target="slides/slide5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12947494263157E-2"/>
          <c:y val="0"/>
          <c:w val="0.97654584221748397"/>
          <c:h val="0.9384580833548145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Всего</c:v>
                </c:pt>
              </c:strCache>
            </c:strRef>
          </c:tx>
          <c:spPr>
            <a:solidFill>
              <a:srgbClr val="00B050"/>
            </a:solidFill>
            <a:ln>
              <a:noFill/>
              <a:prstDash val="lgDashDot"/>
            </a:ln>
            <a:effectLst>
              <a:glow rad="241300">
                <a:schemeClr val="accent1">
                  <a:alpha val="9000"/>
                </a:schemeClr>
              </a:glow>
              <a:outerShdw blurRad="50800" dist="50800" dir="5400000" sx="1000" sy="1000" algn="ctr" rotWithShape="0">
                <a:srgbClr val="000000"/>
              </a:outerShdw>
            </a:effectLst>
          </c:spPr>
          <c:invertIfNegative val="0"/>
          <c:dLbls>
            <c:dLbl>
              <c:idx val="0"/>
              <c:layout>
                <c:manualLayout>
                  <c:x val="0"/>
                  <c:y val="-9.6999081372873171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97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r>
                      <a: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Всего:</a:t>
                    </a:r>
                  </a:p>
                  <a:p>
                    <a:pPr>
                      <a:defRPr b="1"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5015</a:t>
                    </a:r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9.440281030444965E-2"/>
                      <c:h val="0.1143066021916783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4-4C86-4F9B-B34E-77645CD55664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ru-RU" dirty="0"/>
                      <a:t>Всего;</a:t>
                    </a:r>
                  </a:p>
                  <a:p>
                    <a:r>
                      <a:rPr lang="ru-RU" dirty="0"/>
                      <a:t>5560</a:t>
                    </a:r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4C86-4F9B-B34E-77645CD55664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ru-RU" dirty="0"/>
                      <a:t>Всего;</a:t>
                    </a:r>
                  </a:p>
                  <a:p>
                    <a:r>
                      <a:rPr lang="ru-RU" dirty="0"/>
                      <a:t>5295</a:t>
                    </a:r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4C86-4F9B-B34E-77645CD55664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ru-RU" dirty="0"/>
                      <a:t>Всего;</a:t>
                    </a:r>
                  </a:p>
                  <a:p>
                    <a:r>
                      <a:rPr lang="ru-RU" dirty="0"/>
                      <a:t>5202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4C86-4F9B-B34E-77645CD5566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2022 г.</c:v>
                </c:pt>
                <c:pt idx="1">
                  <c:v>2023г.</c:v>
                </c:pt>
                <c:pt idx="2">
                  <c:v>2024г.</c:v>
                </c:pt>
                <c:pt idx="3">
                  <c:v>2025г.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5075</c:v>
                </c:pt>
                <c:pt idx="1">
                  <c:v>5560</c:v>
                </c:pt>
                <c:pt idx="2">
                  <c:v>5295</c:v>
                </c:pt>
                <c:pt idx="3">
                  <c:v>5202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C86-4F9B-B34E-77645CD55664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Плановые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>
              <a:glow>
                <a:schemeClr val="accent1">
                  <a:alpha val="40000"/>
                </a:schemeClr>
              </a:glow>
              <a:softEdge rad="0"/>
            </a:effectLst>
          </c:spPr>
          <c:invertIfNegative val="0"/>
          <c:dLbls>
            <c:dLbl>
              <c:idx val="0"/>
              <c:layout>
                <c:manualLayout>
                  <c:x val="-7.462686567164179E-3"/>
                  <c:y val="8.2116811919309626E-3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Плановые;</a:t>
                    </a:r>
                  </a:p>
                  <a:p>
                    <a:r>
                      <a:rPr lang="ru-RU" dirty="0"/>
                      <a:t>2545</a:t>
                    </a:r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C86-4F9B-B34E-77645CD55664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ru-RU"/>
                      <a:t>Плановые;</a:t>
                    </a:r>
                  </a:p>
                  <a:p>
                    <a:r>
                      <a:rPr lang="ru-RU"/>
                      <a:t>3563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4C86-4F9B-B34E-77645CD55664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ru-RU" dirty="0"/>
                      <a:t>Плановые;</a:t>
                    </a:r>
                  </a:p>
                  <a:p>
                    <a:r>
                      <a:rPr lang="ru-RU" dirty="0"/>
                      <a:t>3479</a:t>
                    </a:r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4C86-4F9B-B34E-77645CD55664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ru-RU" dirty="0"/>
                      <a:t>Плановые;</a:t>
                    </a:r>
                  </a:p>
                  <a:p>
                    <a:r>
                      <a:rPr lang="ru-RU" dirty="0"/>
                      <a:t>3540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4C86-4F9B-B34E-77645CD5566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2022 г.</c:v>
                </c:pt>
                <c:pt idx="1">
                  <c:v>2023г.</c:v>
                </c:pt>
                <c:pt idx="2">
                  <c:v>2024г.</c:v>
                </c:pt>
                <c:pt idx="3">
                  <c:v>2025г.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2545</c:v>
                </c:pt>
                <c:pt idx="1">
                  <c:v>3563</c:v>
                </c:pt>
                <c:pt idx="2">
                  <c:v>3479</c:v>
                </c:pt>
                <c:pt idx="3">
                  <c:v>3540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C86-4F9B-B34E-77645CD55664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Экстренные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6.7985998018904549E-3"/>
                  <c:y val="-2.7372270639770212E-3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Экстренные;</a:t>
                    </a:r>
                  </a:p>
                  <a:p>
                    <a:r>
                      <a:rPr lang="ru-RU" dirty="0"/>
                      <a:t>2470</a:t>
                    </a:r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C86-4F9B-B34E-77645CD55664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ru-RU"/>
                      <a:t>Экстренные;</a:t>
                    </a:r>
                  </a:p>
                  <a:p>
                    <a:r>
                      <a:rPr lang="ru-RU"/>
                      <a:t>1997</a:t>
                    </a:r>
                    <a:endParaRPr lang="ru-RU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4C86-4F9B-B34E-77645CD55664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ru-RU" dirty="0"/>
                      <a:t>Экстренные;</a:t>
                    </a:r>
                  </a:p>
                  <a:p>
                    <a:r>
                      <a:rPr lang="ru-RU" dirty="0"/>
                      <a:t>1816</a:t>
                    </a:r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4C86-4F9B-B34E-77645CD55664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ru-RU" dirty="0"/>
                      <a:t>Экстренные;</a:t>
                    </a:r>
                  </a:p>
                  <a:p>
                    <a:r>
                      <a:rPr lang="ru-RU" dirty="0"/>
                      <a:t>1662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4C86-4F9B-B34E-77645CD5566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2022 г.</c:v>
                </c:pt>
                <c:pt idx="1">
                  <c:v>2023г.</c:v>
                </c:pt>
                <c:pt idx="2">
                  <c:v>2024г.</c:v>
                </c:pt>
                <c:pt idx="3">
                  <c:v>2025г.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2470</c:v>
                </c:pt>
                <c:pt idx="1">
                  <c:v>1997</c:v>
                </c:pt>
                <c:pt idx="2">
                  <c:v>1816</c:v>
                </c:pt>
                <c:pt idx="3">
                  <c:v>1662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C86-4F9B-B34E-77645CD5566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28"/>
        <c:overlap val="-27"/>
        <c:axId val="28164864"/>
        <c:axId val="28166400"/>
      </c:barChart>
      <c:catAx>
        <c:axId val="281648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8166400"/>
        <c:crosses val="autoZero"/>
        <c:auto val="1"/>
        <c:lblAlgn val="ctr"/>
        <c:lblOffset val="100"/>
        <c:noMultiLvlLbl val="0"/>
      </c:catAx>
      <c:valAx>
        <c:axId val="28166400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281648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image" Target="../media/image20.png"/></Relationships>
</file>

<file path=ppt/diagrams/_rels/data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33.png"/></Relationships>
</file>

<file path=ppt/diagrams/_rels/data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4.pn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image" Target="../media/image23.png"/><Relationship Id="rId4" Type="http://schemas.openxmlformats.org/officeDocument/2006/relationships/image" Target="../media/image26.png"/></Relationships>
</file>

<file path=ppt/diagrams/_rels/data7.xml.rels><?xml version="1.0" encoding="UTF-8" standalone="yes"?>
<Relationships xmlns="http://schemas.openxmlformats.org/package/2006/relationships"><Relationship Id="rId1" Type="http://schemas.openxmlformats.org/officeDocument/2006/relationships/image" Target="../media/image30.png"/></Relationships>
</file>

<file path=ppt/diagrams/_rels/data8.xml.rels><?xml version="1.0" encoding="UTF-8" standalone="yes"?>
<Relationships xmlns="http://schemas.openxmlformats.org/package/2006/relationships"><Relationship Id="rId1" Type="http://schemas.openxmlformats.org/officeDocument/2006/relationships/image" Target="../media/image31.jpeg"/></Relationships>
</file>

<file path=ppt/diagrams/_rels/data9.xml.rels><?xml version="1.0" encoding="UTF-8" standalone="yes"?>
<Relationships xmlns="http://schemas.openxmlformats.org/package/2006/relationships"><Relationship Id="rId1" Type="http://schemas.openxmlformats.org/officeDocument/2006/relationships/image" Target="../media/image32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image" Target="../media/image20.png"/></Relationships>
</file>

<file path=ppt/diagrams/_rels/drawing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33.png"/></Relationships>
</file>

<file path=ppt/diagrams/_rels/drawing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4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image" Target="../media/image23.png"/><Relationship Id="rId4" Type="http://schemas.openxmlformats.org/officeDocument/2006/relationships/image" Target="../media/image26.png"/></Relationships>
</file>

<file path=ppt/diagrams/_rels/drawing7.xml.rels><?xml version="1.0" encoding="UTF-8" standalone="yes"?>
<Relationships xmlns="http://schemas.openxmlformats.org/package/2006/relationships"><Relationship Id="rId1" Type="http://schemas.openxmlformats.org/officeDocument/2006/relationships/image" Target="../media/image30.png"/></Relationships>
</file>

<file path=ppt/diagrams/_rels/drawing8.xml.rels><?xml version="1.0" encoding="UTF-8" standalone="yes"?>
<Relationships xmlns="http://schemas.openxmlformats.org/package/2006/relationships"><Relationship Id="rId1" Type="http://schemas.openxmlformats.org/officeDocument/2006/relationships/image" Target="../media/image31.jpeg"/></Relationships>
</file>

<file path=ppt/diagrams/_rels/drawing9.xml.rels><?xml version="1.0" encoding="UTF-8" standalone="yes"?>
<Relationships xmlns="http://schemas.openxmlformats.org/package/2006/relationships"><Relationship Id="rId1" Type="http://schemas.openxmlformats.org/officeDocument/2006/relationships/image" Target="../media/image3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FBC3C42-BF5C-4625-89AA-212A52F2A917}" type="doc">
      <dgm:prSet loTypeId="urn:microsoft.com/office/officeart/2005/8/layout/vList4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x-none"/>
        </a:p>
      </dgm:t>
    </dgm:pt>
    <dgm:pt modelId="{920DED94-66D5-4314-9E4B-928861025AEB}">
      <dgm:prSet custT="1"/>
      <dgm:spPr/>
      <dgm:t>
        <a:bodyPr/>
        <a:lstStyle/>
        <a:p>
          <a:pPr>
            <a:buClr>
              <a:srgbClr val="0483C4"/>
            </a:buClr>
            <a:buSzTx/>
            <a:buFont typeface="Wingdings" panose="05000000000000000000" pitchFamily="2" charset="2"/>
            <a:buChar char=""/>
          </a:pPr>
          <a:r>
            <a:rPr kumimoji="0" lang="ru-RU" altLang="x-none" sz="1800" b="1" i="0" u="none" strike="noStrike" cap="none" spc="0" normalizeH="0" baseline="0" noProof="0" dirty="0">
              <a:ln/>
              <a:effectLst/>
              <a:uLnTx/>
              <a:uFillTx/>
              <a:latin typeface="+mj-lt"/>
              <a:ea typeface="+mn-ea"/>
              <a:cs typeface="Arial" panose="020B0604020202020204" pitchFamily="34" charset="0"/>
            </a:rPr>
            <a:t>2023 год- Израиль , г. Хайфа </a:t>
          </a:r>
          <a:r>
            <a:rPr kumimoji="0" lang="ru-RU" altLang="x-none" sz="1800" b="0" i="0" u="none" strike="noStrike" cap="none" spc="0" normalizeH="0" baseline="0" noProof="0" dirty="0">
              <a:ln/>
              <a:effectLst/>
              <a:uLnTx/>
              <a:uFillTx/>
              <a:latin typeface="+mj-lt"/>
              <a:ea typeface="+mn-ea"/>
              <a:cs typeface="Arial" panose="020B0604020202020204" pitchFamily="34" charset="0"/>
            </a:rPr>
            <a:t> </a:t>
          </a:r>
        </a:p>
        <a:p>
          <a:pPr>
            <a:buClr>
              <a:srgbClr val="0483C4"/>
            </a:buClr>
            <a:buSzTx/>
            <a:buFont typeface="Wingdings" panose="05000000000000000000" pitchFamily="2" charset="2"/>
            <a:buChar char=""/>
          </a:pPr>
          <a:r>
            <a:rPr kumimoji="0" lang="ru-RU" altLang="x-none" sz="1600" b="0" i="0" u="none" strike="noStrike" cap="none" spc="0" normalizeH="0" baseline="0" noProof="0" dirty="0">
              <a:ln/>
              <a:effectLst/>
              <a:uLnTx/>
              <a:uFillTx/>
              <a:latin typeface="+mj-lt"/>
              <a:ea typeface="+mn-ea"/>
              <a:cs typeface="Arial" panose="020B0604020202020204" pitchFamily="34" charset="0"/>
            </a:rPr>
            <a:t>– 1 врач кардиохирург , 1 ангиохирург, 1 врач аритмолог, 2 врача кардиолога обучение «Актуальные вопросы кардиохирургии и кардиологии».</a:t>
          </a:r>
        </a:p>
      </dgm:t>
    </dgm:pt>
    <dgm:pt modelId="{CD6842C6-6295-430D-97EE-0D126A8F1152}" type="parTrans" cxnId="{BC1EBACE-A35E-496F-91CF-89C6CD029134}">
      <dgm:prSet/>
      <dgm:spPr/>
      <dgm:t>
        <a:bodyPr/>
        <a:lstStyle/>
        <a:p>
          <a:endParaRPr lang="x-none"/>
        </a:p>
      </dgm:t>
    </dgm:pt>
    <dgm:pt modelId="{33293E8F-8F02-42AC-BFC1-263BDD9332BE}" type="sibTrans" cxnId="{BC1EBACE-A35E-496F-91CF-89C6CD029134}">
      <dgm:prSet/>
      <dgm:spPr/>
      <dgm:t>
        <a:bodyPr/>
        <a:lstStyle/>
        <a:p>
          <a:endParaRPr lang="x-none"/>
        </a:p>
      </dgm:t>
    </dgm:pt>
    <dgm:pt modelId="{C000B4E3-4024-40E5-B1CC-DAE6A136A3A4}">
      <dgm:prSet custT="1"/>
      <dgm:spPr/>
      <dgm:t>
        <a:bodyPr/>
        <a:lstStyle/>
        <a:p>
          <a:pPr>
            <a:buClr>
              <a:srgbClr val="0483C4"/>
            </a:buClr>
            <a:buSzTx/>
            <a:buFont typeface="Wingdings" panose="05000000000000000000" pitchFamily="2" charset="2"/>
            <a:buChar char=""/>
          </a:pPr>
          <a:r>
            <a:rPr kumimoji="0" lang="ru-RU" altLang="x-none" sz="1800" b="1" i="0" u="none" strike="noStrike" cap="none" spc="0" normalizeH="0" baseline="0" noProof="0" dirty="0">
              <a:ln/>
              <a:effectLst/>
              <a:uLnTx/>
              <a:uFillTx/>
              <a:latin typeface="+mj-lt"/>
              <a:ea typeface="+mn-ea"/>
              <a:cs typeface="Arial" panose="020B0604020202020204" pitchFamily="34" charset="0"/>
            </a:rPr>
            <a:t>2024год- Россия , г. Санкт-Петербург</a:t>
          </a:r>
        </a:p>
        <a:p>
          <a:pPr>
            <a:buClr>
              <a:srgbClr val="0483C4"/>
            </a:buClr>
            <a:buSzTx/>
            <a:buFont typeface="Wingdings" panose="05000000000000000000" pitchFamily="2" charset="2"/>
            <a:buChar char=""/>
          </a:pPr>
          <a:r>
            <a:rPr kumimoji="0" lang="ru-RU" altLang="x-none" sz="1600" b="0" i="0" u="none" strike="noStrike" cap="none" spc="0" normalizeH="0" baseline="0" noProof="0" dirty="0">
              <a:ln/>
              <a:effectLst/>
              <a:uLnTx/>
              <a:uFillTx/>
              <a:latin typeface="+mj-lt"/>
              <a:ea typeface="+mn-ea"/>
              <a:cs typeface="Arial" panose="020B0604020202020204" pitchFamily="34" charset="0"/>
            </a:rPr>
            <a:t>– 1 врач кардиолог повышение квалификации в Медицинском университете И.И.Мечникова «Функциональная диагностика с углубленным учением эхокардиографии».</a:t>
          </a:r>
        </a:p>
      </dgm:t>
    </dgm:pt>
    <dgm:pt modelId="{62EB2D29-A2C2-4D64-B1F5-80CF089E10A4}" type="parTrans" cxnId="{A24986E4-8AAD-4E13-8846-B5B3434B58D2}">
      <dgm:prSet/>
      <dgm:spPr/>
      <dgm:t>
        <a:bodyPr/>
        <a:lstStyle/>
        <a:p>
          <a:endParaRPr lang="x-none"/>
        </a:p>
      </dgm:t>
    </dgm:pt>
    <dgm:pt modelId="{C7F2D2E3-C179-4A4C-9E35-15FA921EF9AA}" type="sibTrans" cxnId="{A24986E4-8AAD-4E13-8846-B5B3434B58D2}">
      <dgm:prSet/>
      <dgm:spPr/>
      <dgm:t>
        <a:bodyPr/>
        <a:lstStyle/>
        <a:p>
          <a:endParaRPr lang="x-none"/>
        </a:p>
      </dgm:t>
    </dgm:pt>
    <dgm:pt modelId="{D53D1952-4FE4-4558-9C81-4DD23379BC00}">
      <dgm:prSet custT="1"/>
      <dgm:spPr/>
      <dgm:t>
        <a:bodyPr/>
        <a:lstStyle/>
        <a:p>
          <a:r>
            <a:rPr lang="ru-RU" altLang="x-none" sz="1800" b="1" dirty="0">
              <a:latin typeface="+mj-lt"/>
            </a:rPr>
            <a:t>2024год - Россия, г. Екатеринбург</a:t>
          </a:r>
        </a:p>
        <a:p>
          <a:r>
            <a:rPr lang="ru-RU" altLang="x-none" sz="1600" dirty="0">
              <a:latin typeface="+mj-lt"/>
            </a:rPr>
            <a:t>– 1 врач функциональной диагностики повышение квалификации в «Допплеровские методы диагностики заболеваний сосудов».</a:t>
          </a:r>
        </a:p>
      </dgm:t>
    </dgm:pt>
    <dgm:pt modelId="{82375824-D161-41AA-BEE6-16A5F30CC6C1}" type="parTrans" cxnId="{10DA0F17-5A44-412A-BE41-1929420CCBF0}">
      <dgm:prSet/>
      <dgm:spPr/>
      <dgm:t>
        <a:bodyPr/>
        <a:lstStyle/>
        <a:p>
          <a:endParaRPr lang="x-none"/>
        </a:p>
      </dgm:t>
    </dgm:pt>
    <dgm:pt modelId="{F094AC7F-2FBC-4A50-99FB-DF65A99F3B32}" type="sibTrans" cxnId="{10DA0F17-5A44-412A-BE41-1929420CCBF0}">
      <dgm:prSet/>
      <dgm:spPr/>
      <dgm:t>
        <a:bodyPr/>
        <a:lstStyle/>
        <a:p>
          <a:endParaRPr lang="x-none"/>
        </a:p>
      </dgm:t>
    </dgm:pt>
    <dgm:pt modelId="{0F5AAC1D-64E0-4CA3-8DE2-C9F5A9BE9074}">
      <dgm:prSet custT="1"/>
      <dgm:spPr/>
      <dgm:t>
        <a:bodyPr/>
        <a:lstStyle/>
        <a:p>
          <a:r>
            <a:rPr lang="ru-RU" altLang="x-none" sz="1800" b="1" dirty="0">
              <a:latin typeface="+mj-lt"/>
            </a:rPr>
            <a:t>2024 год- Узбекистан , г. Ташкент</a:t>
          </a:r>
        </a:p>
        <a:p>
          <a:r>
            <a:rPr lang="ru-RU" altLang="x-none" sz="1600" dirty="0">
              <a:latin typeface="+mj-lt"/>
            </a:rPr>
            <a:t>– 1 врач функциональной диагностики,  повышение квалификации в </a:t>
          </a:r>
          <a:r>
            <a:rPr lang="kk-KZ" altLang="x-none" sz="1600" dirty="0">
              <a:latin typeface="+mj-lt"/>
            </a:rPr>
            <a:t>Учебный центр </a:t>
          </a:r>
          <a:r>
            <a:rPr lang="en-US" altLang="x-none" sz="1600" dirty="0">
              <a:latin typeface="+mj-lt"/>
            </a:rPr>
            <a:t>MedicalScan</a:t>
          </a:r>
          <a:r>
            <a:rPr lang="ru-RU" altLang="x-none" sz="1600" dirty="0">
              <a:latin typeface="+mj-lt"/>
            </a:rPr>
            <a:t> «Эхокардиография в педиатрии».</a:t>
          </a:r>
        </a:p>
      </dgm:t>
    </dgm:pt>
    <dgm:pt modelId="{324577E1-5E28-462E-84E2-B4B8DBAE482F}" type="parTrans" cxnId="{F28D2F01-CC4E-4541-AE63-29CC1CCD944F}">
      <dgm:prSet/>
      <dgm:spPr/>
      <dgm:t>
        <a:bodyPr/>
        <a:lstStyle/>
        <a:p>
          <a:endParaRPr lang="x-none"/>
        </a:p>
      </dgm:t>
    </dgm:pt>
    <dgm:pt modelId="{118E3FD0-2B42-4160-BAFF-6F4F10EEDAAA}" type="sibTrans" cxnId="{F28D2F01-CC4E-4541-AE63-29CC1CCD944F}">
      <dgm:prSet/>
      <dgm:spPr/>
      <dgm:t>
        <a:bodyPr/>
        <a:lstStyle/>
        <a:p>
          <a:endParaRPr lang="x-none"/>
        </a:p>
      </dgm:t>
    </dgm:pt>
    <dgm:pt modelId="{3ADA9103-50E2-4F7F-99B2-6D347FBC37D5}" type="pres">
      <dgm:prSet presAssocID="{9FBC3C42-BF5C-4625-89AA-212A52F2A917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A391DCB-2393-48E0-B3A1-F35E59E34F02}" type="pres">
      <dgm:prSet presAssocID="{920DED94-66D5-4314-9E4B-928861025AEB}" presName="comp" presStyleCnt="0"/>
      <dgm:spPr/>
    </dgm:pt>
    <dgm:pt modelId="{534C87CB-F11D-4F73-81BA-B651576F6668}" type="pres">
      <dgm:prSet presAssocID="{920DED94-66D5-4314-9E4B-928861025AEB}" presName="box" presStyleLbl="node1" presStyleIdx="0" presStyleCnt="4"/>
      <dgm:spPr/>
      <dgm:t>
        <a:bodyPr/>
        <a:lstStyle/>
        <a:p>
          <a:endParaRPr lang="en-US"/>
        </a:p>
      </dgm:t>
    </dgm:pt>
    <dgm:pt modelId="{16855800-9D32-43A2-A52F-DFE6D990345D}" type="pres">
      <dgm:prSet presAssocID="{920DED94-66D5-4314-9E4B-928861025AEB}" presName="img" presStyleLbl="fgImgPlace1" presStyleIdx="0" presStyleCnt="4"/>
      <dgm:spPr>
        <a:blipFill rotWithShape="1">
          <a:blip xmlns:r="http://schemas.openxmlformats.org/officeDocument/2006/relationships" r:embed="rId1"/>
          <a:srcRect/>
          <a:stretch>
            <a:fillRect t="-22000" b="-22000"/>
          </a:stretch>
        </a:blipFill>
      </dgm:spPr>
    </dgm:pt>
    <dgm:pt modelId="{162516A0-3524-458B-9F60-DEE2951308C4}" type="pres">
      <dgm:prSet presAssocID="{920DED94-66D5-4314-9E4B-928861025AEB}" presName="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5CB3046-D0E3-4FE8-9576-01E4106E53AE}" type="pres">
      <dgm:prSet presAssocID="{33293E8F-8F02-42AC-BFC1-263BDD9332BE}" presName="spacer" presStyleCnt="0"/>
      <dgm:spPr/>
    </dgm:pt>
    <dgm:pt modelId="{EF698A26-A855-43C3-8295-190BB2DFD841}" type="pres">
      <dgm:prSet presAssocID="{C000B4E3-4024-40E5-B1CC-DAE6A136A3A4}" presName="comp" presStyleCnt="0"/>
      <dgm:spPr/>
    </dgm:pt>
    <dgm:pt modelId="{77C7D2C2-F2C7-4F3C-ACE3-777BC18B46A9}" type="pres">
      <dgm:prSet presAssocID="{C000B4E3-4024-40E5-B1CC-DAE6A136A3A4}" presName="box" presStyleLbl="node1" presStyleIdx="1" presStyleCnt="4"/>
      <dgm:spPr/>
      <dgm:t>
        <a:bodyPr/>
        <a:lstStyle/>
        <a:p>
          <a:endParaRPr lang="en-US"/>
        </a:p>
      </dgm:t>
    </dgm:pt>
    <dgm:pt modelId="{D6E5282A-0203-499A-9D26-2C17126E6216}" type="pres">
      <dgm:prSet presAssocID="{C000B4E3-4024-40E5-B1CC-DAE6A136A3A4}" presName="img" presStyleLbl="fgImgPlace1" presStyleIdx="1" presStyleCnt="4" custScaleX="88440"/>
      <dgm:spPr>
        <a:blipFill rotWithShape="1"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2000" b="-22000"/>
          </a:stretch>
        </a:blipFill>
      </dgm:spPr>
    </dgm:pt>
    <dgm:pt modelId="{6661D3F8-24E2-4118-80C1-BF4A447A82BF}" type="pres">
      <dgm:prSet presAssocID="{C000B4E3-4024-40E5-B1CC-DAE6A136A3A4}" presName="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8A22795-A471-4115-8206-5CFFA53CB77E}" type="pres">
      <dgm:prSet presAssocID="{C7F2D2E3-C179-4A4C-9E35-15FA921EF9AA}" presName="spacer" presStyleCnt="0"/>
      <dgm:spPr/>
    </dgm:pt>
    <dgm:pt modelId="{2E6A2FE5-6817-43F7-B90E-6E5723F6BA96}" type="pres">
      <dgm:prSet presAssocID="{D53D1952-4FE4-4558-9C81-4DD23379BC00}" presName="comp" presStyleCnt="0"/>
      <dgm:spPr/>
    </dgm:pt>
    <dgm:pt modelId="{AD8CBB76-3BA0-4F6E-81F1-09E4833701F5}" type="pres">
      <dgm:prSet presAssocID="{D53D1952-4FE4-4558-9C81-4DD23379BC00}" presName="box" presStyleLbl="node1" presStyleIdx="2" presStyleCnt="4"/>
      <dgm:spPr/>
      <dgm:t>
        <a:bodyPr/>
        <a:lstStyle/>
        <a:p>
          <a:endParaRPr lang="en-US"/>
        </a:p>
      </dgm:t>
    </dgm:pt>
    <dgm:pt modelId="{9E702FF9-7E33-47CF-8F37-B7BE16C1B168}" type="pres">
      <dgm:prSet presAssocID="{D53D1952-4FE4-4558-9C81-4DD23379BC00}" presName="img" presStyleLbl="fgImgPlace1" presStyleIdx="2" presStyleCnt="4" custScaleX="89526"/>
      <dgm:spPr>
        <a:blipFill rotWithShape="1"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2000" b="-22000"/>
          </a:stretch>
        </a:blipFill>
      </dgm:spPr>
    </dgm:pt>
    <dgm:pt modelId="{049C00A0-D591-49F2-9C28-064822D49835}" type="pres">
      <dgm:prSet presAssocID="{D53D1952-4FE4-4558-9C81-4DD23379BC00}" presName="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4E3F7BA-9358-4C22-9E68-29AA6F9A7EED}" type="pres">
      <dgm:prSet presAssocID="{F094AC7F-2FBC-4A50-99FB-DF65A99F3B32}" presName="spacer" presStyleCnt="0"/>
      <dgm:spPr/>
    </dgm:pt>
    <dgm:pt modelId="{F09A5447-70B5-4787-AEB6-54E9CB318F8F}" type="pres">
      <dgm:prSet presAssocID="{0F5AAC1D-64E0-4CA3-8DE2-C9F5A9BE9074}" presName="comp" presStyleCnt="0"/>
      <dgm:spPr/>
    </dgm:pt>
    <dgm:pt modelId="{16514AF5-76E4-4FC5-852A-BF9BBABED4E5}" type="pres">
      <dgm:prSet presAssocID="{0F5AAC1D-64E0-4CA3-8DE2-C9F5A9BE9074}" presName="box" presStyleLbl="node1" presStyleIdx="3" presStyleCnt="4"/>
      <dgm:spPr/>
      <dgm:t>
        <a:bodyPr/>
        <a:lstStyle/>
        <a:p>
          <a:endParaRPr lang="en-US"/>
        </a:p>
      </dgm:t>
    </dgm:pt>
    <dgm:pt modelId="{DBD59D27-308A-4BFA-942B-91C06E8A7D15}" type="pres">
      <dgm:prSet presAssocID="{0F5AAC1D-64E0-4CA3-8DE2-C9F5A9BE9074}" presName="img" presStyleLbl="fgImgPlace1" presStyleIdx="3" presStyleCnt="4" custScaleX="90586"/>
      <dgm:spPr>
        <a:blipFill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2000" b="-22000"/>
          </a:stretch>
        </a:blipFill>
      </dgm:spPr>
    </dgm:pt>
    <dgm:pt modelId="{8A6505F5-B816-476C-96BF-6AAD92D90EA7}" type="pres">
      <dgm:prSet presAssocID="{0F5AAC1D-64E0-4CA3-8DE2-C9F5A9BE9074}" presName="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472D67D-A159-40D1-A0B9-492B2758C647}" type="presOf" srcId="{D53D1952-4FE4-4558-9C81-4DD23379BC00}" destId="{049C00A0-D591-49F2-9C28-064822D49835}" srcOrd="1" destOrd="0" presId="urn:microsoft.com/office/officeart/2005/8/layout/vList4"/>
    <dgm:cxn modelId="{DB3A17C1-F9BD-4DEF-8D72-0FA402A91BD3}" type="presOf" srcId="{D53D1952-4FE4-4558-9C81-4DD23379BC00}" destId="{AD8CBB76-3BA0-4F6E-81F1-09E4833701F5}" srcOrd="0" destOrd="0" presId="urn:microsoft.com/office/officeart/2005/8/layout/vList4"/>
    <dgm:cxn modelId="{470C31C9-ED90-473F-8745-6F63587CCA73}" type="presOf" srcId="{920DED94-66D5-4314-9E4B-928861025AEB}" destId="{534C87CB-F11D-4F73-81BA-B651576F6668}" srcOrd="0" destOrd="0" presId="urn:microsoft.com/office/officeart/2005/8/layout/vList4"/>
    <dgm:cxn modelId="{BC1EBACE-A35E-496F-91CF-89C6CD029134}" srcId="{9FBC3C42-BF5C-4625-89AA-212A52F2A917}" destId="{920DED94-66D5-4314-9E4B-928861025AEB}" srcOrd="0" destOrd="0" parTransId="{CD6842C6-6295-430D-97EE-0D126A8F1152}" sibTransId="{33293E8F-8F02-42AC-BFC1-263BDD9332BE}"/>
    <dgm:cxn modelId="{FF450962-56E5-4ED1-86C8-B7D0FFE54CF5}" type="presOf" srcId="{920DED94-66D5-4314-9E4B-928861025AEB}" destId="{162516A0-3524-458B-9F60-DEE2951308C4}" srcOrd="1" destOrd="0" presId="urn:microsoft.com/office/officeart/2005/8/layout/vList4"/>
    <dgm:cxn modelId="{4848A5F7-ACE5-4737-966C-A1FB51B50BFA}" type="presOf" srcId="{0F5AAC1D-64E0-4CA3-8DE2-C9F5A9BE9074}" destId="{8A6505F5-B816-476C-96BF-6AAD92D90EA7}" srcOrd="1" destOrd="0" presId="urn:microsoft.com/office/officeart/2005/8/layout/vList4"/>
    <dgm:cxn modelId="{8242F4A2-1F01-4C47-AF42-C2500B622B43}" type="presOf" srcId="{C000B4E3-4024-40E5-B1CC-DAE6A136A3A4}" destId="{6661D3F8-24E2-4118-80C1-BF4A447A82BF}" srcOrd="1" destOrd="0" presId="urn:microsoft.com/office/officeart/2005/8/layout/vList4"/>
    <dgm:cxn modelId="{7F020287-83AF-405F-8D3B-7A11E4BA6F6C}" type="presOf" srcId="{9FBC3C42-BF5C-4625-89AA-212A52F2A917}" destId="{3ADA9103-50E2-4F7F-99B2-6D347FBC37D5}" srcOrd="0" destOrd="0" presId="urn:microsoft.com/office/officeart/2005/8/layout/vList4"/>
    <dgm:cxn modelId="{17B1C94C-F0C8-403F-A360-284D70561AB8}" type="presOf" srcId="{C000B4E3-4024-40E5-B1CC-DAE6A136A3A4}" destId="{77C7D2C2-F2C7-4F3C-ACE3-777BC18B46A9}" srcOrd="0" destOrd="0" presId="urn:microsoft.com/office/officeart/2005/8/layout/vList4"/>
    <dgm:cxn modelId="{2CE724FB-F4A9-4582-BB30-AF8380A27518}" type="presOf" srcId="{0F5AAC1D-64E0-4CA3-8DE2-C9F5A9BE9074}" destId="{16514AF5-76E4-4FC5-852A-BF9BBABED4E5}" srcOrd="0" destOrd="0" presId="urn:microsoft.com/office/officeart/2005/8/layout/vList4"/>
    <dgm:cxn modelId="{A24986E4-8AAD-4E13-8846-B5B3434B58D2}" srcId="{9FBC3C42-BF5C-4625-89AA-212A52F2A917}" destId="{C000B4E3-4024-40E5-B1CC-DAE6A136A3A4}" srcOrd="1" destOrd="0" parTransId="{62EB2D29-A2C2-4D64-B1F5-80CF089E10A4}" sibTransId="{C7F2D2E3-C179-4A4C-9E35-15FA921EF9AA}"/>
    <dgm:cxn modelId="{F28D2F01-CC4E-4541-AE63-29CC1CCD944F}" srcId="{9FBC3C42-BF5C-4625-89AA-212A52F2A917}" destId="{0F5AAC1D-64E0-4CA3-8DE2-C9F5A9BE9074}" srcOrd="3" destOrd="0" parTransId="{324577E1-5E28-462E-84E2-B4B8DBAE482F}" sibTransId="{118E3FD0-2B42-4160-BAFF-6F4F10EEDAAA}"/>
    <dgm:cxn modelId="{10DA0F17-5A44-412A-BE41-1929420CCBF0}" srcId="{9FBC3C42-BF5C-4625-89AA-212A52F2A917}" destId="{D53D1952-4FE4-4558-9C81-4DD23379BC00}" srcOrd="2" destOrd="0" parTransId="{82375824-D161-41AA-BEE6-16A5F30CC6C1}" sibTransId="{F094AC7F-2FBC-4A50-99FB-DF65A99F3B32}"/>
    <dgm:cxn modelId="{041BAF3C-DFA0-45FF-A327-CA7C67003689}" type="presParOf" srcId="{3ADA9103-50E2-4F7F-99B2-6D347FBC37D5}" destId="{9A391DCB-2393-48E0-B3A1-F35E59E34F02}" srcOrd="0" destOrd="0" presId="urn:microsoft.com/office/officeart/2005/8/layout/vList4"/>
    <dgm:cxn modelId="{A9D79D0E-23A2-45F1-A106-F11CD4B36337}" type="presParOf" srcId="{9A391DCB-2393-48E0-B3A1-F35E59E34F02}" destId="{534C87CB-F11D-4F73-81BA-B651576F6668}" srcOrd="0" destOrd="0" presId="urn:microsoft.com/office/officeart/2005/8/layout/vList4"/>
    <dgm:cxn modelId="{9FC63674-6F08-4A88-B912-845A3E308F8A}" type="presParOf" srcId="{9A391DCB-2393-48E0-B3A1-F35E59E34F02}" destId="{16855800-9D32-43A2-A52F-DFE6D990345D}" srcOrd="1" destOrd="0" presId="urn:microsoft.com/office/officeart/2005/8/layout/vList4"/>
    <dgm:cxn modelId="{1C46470E-2498-473C-A4E7-9BD4A73CCA63}" type="presParOf" srcId="{9A391DCB-2393-48E0-B3A1-F35E59E34F02}" destId="{162516A0-3524-458B-9F60-DEE2951308C4}" srcOrd="2" destOrd="0" presId="urn:microsoft.com/office/officeart/2005/8/layout/vList4"/>
    <dgm:cxn modelId="{0BF495C0-B79F-4DE1-9063-722B0C2F4466}" type="presParOf" srcId="{3ADA9103-50E2-4F7F-99B2-6D347FBC37D5}" destId="{25CB3046-D0E3-4FE8-9576-01E4106E53AE}" srcOrd="1" destOrd="0" presId="urn:microsoft.com/office/officeart/2005/8/layout/vList4"/>
    <dgm:cxn modelId="{DE19E451-4AAE-4974-8939-DF8A7E998B3B}" type="presParOf" srcId="{3ADA9103-50E2-4F7F-99B2-6D347FBC37D5}" destId="{EF698A26-A855-43C3-8295-190BB2DFD841}" srcOrd="2" destOrd="0" presId="urn:microsoft.com/office/officeart/2005/8/layout/vList4"/>
    <dgm:cxn modelId="{BDC79FDC-FB13-4278-A9E8-9D85688E8B9F}" type="presParOf" srcId="{EF698A26-A855-43C3-8295-190BB2DFD841}" destId="{77C7D2C2-F2C7-4F3C-ACE3-777BC18B46A9}" srcOrd="0" destOrd="0" presId="urn:microsoft.com/office/officeart/2005/8/layout/vList4"/>
    <dgm:cxn modelId="{4ACA013A-9D90-4760-A5BB-96C85B7F3FFA}" type="presParOf" srcId="{EF698A26-A855-43C3-8295-190BB2DFD841}" destId="{D6E5282A-0203-499A-9D26-2C17126E6216}" srcOrd="1" destOrd="0" presId="urn:microsoft.com/office/officeart/2005/8/layout/vList4"/>
    <dgm:cxn modelId="{E345AD57-FCB7-455B-A99B-41D5B3C75AF7}" type="presParOf" srcId="{EF698A26-A855-43C3-8295-190BB2DFD841}" destId="{6661D3F8-24E2-4118-80C1-BF4A447A82BF}" srcOrd="2" destOrd="0" presId="urn:microsoft.com/office/officeart/2005/8/layout/vList4"/>
    <dgm:cxn modelId="{02961357-C067-4D55-BB93-3B05E4914DE3}" type="presParOf" srcId="{3ADA9103-50E2-4F7F-99B2-6D347FBC37D5}" destId="{28A22795-A471-4115-8206-5CFFA53CB77E}" srcOrd="3" destOrd="0" presId="urn:microsoft.com/office/officeart/2005/8/layout/vList4"/>
    <dgm:cxn modelId="{25185D7D-7C70-4D11-A900-824573DF696F}" type="presParOf" srcId="{3ADA9103-50E2-4F7F-99B2-6D347FBC37D5}" destId="{2E6A2FE5-6817-43F7-B90E-6E5723F6BA96}" srcOrd="4" destOrd="0" presId="urn:microsoft.com/office/officeart/2005/8/layout/vList4"/>
    <dgm:cxn modelId="{15502EB2-EF15-43C8-9263-89AC304CF778}" type="presParOf" srcId="{2E6A2FE5-6817-43F7-B90E-6E5723F6BA96}" destId="{AD8CBB76-3BA0-4F6E-81F1-09E4833701F5}" srcOrd="0" destOrd="0" presId="urn:microsoft.com/office/officeart/2005/8/layout/vList4"/>
    <dgm:cxn modelId="{3A9622BF-EB54-4A35-B1F0-50134ED7C2B6}" type="presParOf" srcId="{2E6A2FE5-6817-43F7-B90E-6E5723F6BA96}" destId="{9E702FF9-7E33-47CF-8F37-B7BE16C1B168}" srcOrd="1" destOrd="0" presId="urn:microsoft.com/office/officeart/2005/8/layout/vList4"/>
    <dgm:cxn modelId="{67175C90-619C-494D-ACA2-05B3687AF6D9}" type="presParOf" srcId="{2E6A2FE5-6817-43F7-B90E-6E5723F6BA96}" destId="{049C00A0-D591-49F2-9C28-064822D49835}" srcOrd="2" destOrd="0" presId="urn:microsoft.com/office/officeart/2005/8/layout/vList4"/>
    <dgm:cxn modelId="{4A5A7A88-4979-4119-AB2B-D6D2311B8F0A}" type="presParOf" srcId="{3ADA9103-50E2-4F7F-99B2-6D347FBC37D5}" destId="{04E3F7BA-9358-4C22-9E68-29AA6F9A7EED}" srcOrd="5" destOrd="0" presId="urn:microsoft.com/office/officeart/2005/8/layout/vList4"/>
    <dgm:cxn modelId="{DCC30BD3-6104-4DC3-B247-009FA5D38655}" type="presParOf" srcId="{3ADA9103-50E2-4F7F-99B2-6D347FBC37D5}" destId="{F09A5447-70B5-4787-AEB6-54E9CB318F8F}" srcOrd="6" destOrd="0" presId="urn:microsoft.com/office/officeart/2005/8/layout/vList4"/>
    <dgm:cxn modelId="{8A6A97E0-96A8-4EF0-A567-B503C4E7673A}" type="presParOf" srcId="{F09A5447-70B5-4787-AEB6-54E9CB318F8F}" destId="{16514AF5-76E4-4FC5-852A-BF9BBABED4E5}" srcOrd="0" destOrd="0" presId="urn:microsoft.com/office/officeart/2005/8/layout/vList4"/>
    <dgm:cxn modelId="{2AD932B5-29BA-4DD0-8B66-6B52948B696F}" type="presParOf" srcId="{F09A5447-70B5-4787-AEB6-54E9CB318F8F}" destId="{DBD59D27-308A-4BFA-942B-91C06E8A7D15}" srcOrd="1" destOrd="0" presId="urn:microsoft.com/office/officeart/2005/8/layout/vList4"/>
    <dgm:cxn modelId="{D0E6F19D-C901-4EAD-9B0F-0BEBAEA740E4}" type="presParOf" srcId="{F09A5447-70B5-4787-AEB6-54E9CB318F8F}" destId="{8A6505F5-B816-476C-96BF-6AAD92D90EA7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2165E5E5-F4A3-4992-A8B6-14CF0A805AD2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x-none"/>
        </a:p>
      </dgm:t>
    </dgm:pt>
    <dgm:pt modelId="{6831DDF0-766C-453A-8D48-26A47D9EE103}">
      <dgm:prSet custT="1"/>
      <dgm:spPr>
        <a:solidFill>
          <a:srgbClr val="00B0F0"/>
        </a:solidFill>
      </dgm:spPr>
      <dgm:t>
        <a:bodyPr anchor="t"/>
        <a:lstStyle/>
        <a:p>
          <a:pPr marL="723900" indent="0" algn="ctr">
            <a:spcAft>
              <a:spcPts val="0"/>
            </a:spcAft>
          </a:pPr>
          <a:r>
            <a:rPr lang="ru-RU" sz="1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Автоматический</a:t>
          </a:r>
          <a:endParaRPr lang="x-none" sz="15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723900" indent="0" algn="ctr"/>
          <a:r>
            <a:rPr lang="ru-RU" sz="1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гематологический</a:t>
          </a:r>
          <a:endParaRPr lang="x-none" sz="15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723900" indent="0" algn="ctr"/>
          <a:r>
            <a:rPr lang="ru-RU" sz="1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анализатор </a:t>
          </a:r>
          <a:r>
            <a:rPr lang="en-US" sz="1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BECKMAN</a:t>
          </a:r>
          <a:endParaRPr lang="x-none" sz="15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723900" indent="0" algn="ctr"/>
          <a:r>
            <a:rPr lang="en-US" sz="1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COULTER </a:t>
          </a:r>
          <a:r>
            <a:rPr lang="en-US" sz="15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DxH</a:t>
          </a:r>
          <a:r>
            <a:rPr lang="en-US" sz="1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500</a:t>
          </a:r>
          <a:endParaRPr lang="ru-RU" sz="15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723900" indent="0" algn="ctr"/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EA4008D-258F-42CF-8728-914695E42963}" type="parTrans" cxnId="{044F5929-FF41-43A8-8878-F3ECE9AA68EF}">
      <dgm:prSet/>
      <dgm:spPr/>
      <dgm:t>
        <a:bodyPr/>
        <a:lstStyle/>
        <a:p>
          <a:endParaRPr lang="x-none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EE21B71-20D5-4981-B117-73D3DE8F6B6C}" type="sibTrans" cxnId="{044F5929-FF41-43A8-8878-F3ECE9AA68EF}">
      <dgm:prSet/>
      <dgm:spPr/>
      <dgm:t>
        <a:bodyPr/>
        <a:lstStyle/>
        <a:p>
          <a:endParaRPr lang="x-none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BE2443B-2EED-448C-926A-418232914F82}" type="pres">
      <dgm:prSet presAssocID="{2165E5E5-F4A3-4992-A8B6-14CF0A805AD2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E588559-9BC7-4D77-8B45-CD6C895E4886}" type="pres">
      <dgm:prSet presAssocID="{6831DDF0-766C-453A-8D48-26A47D9EE103}" presName="comp" presStyleCnt="0"/>
      <dgm:spPr/>
    </dgm:pt>
    <dgm:pt modelId="{260E440C-0FF3-46F8-940F-53E9A8AC9A2D}" type="pres">
      <dgm:prSet presAssocID="{6831DDF0-766C-453A-8D48-26A47D9EE103}" presName="box" presStyleLbl="node1" presStyleIdx="0" presStyleCnt="1" custScaleX="100000" custScaleY="100098" custLinFactNeighborX="-5494"/>
      <dgm:spPr/>
      <dgm:t>
        <a:bodyPr/>
        <a:lstStyle/>
        <a:p>
          <a:endParaRPr lang="en-US"/>
        </a:p>
      </dgm:t>
    </dgm:pt>
    <dgm:pt modelId="{F74E83A3-9AAB-45A1-8DFC-C48FA493F2FA}" type="pres">
      <dgm:prSet presAssocID="{6831DDF0-766C-453A-8D48-26A47D9EE103}" presName="img" presStyleLbl="fgImgPlace1" presStyleIdx="0" presStyleCnt="1" custScaleX="250011" custScaleY="125122" custLinFactNeighborY="3670"/>
      <dgm:spPr>
        <a:blipFill>
          <a:blip xmlns:r="http://schemas.openxmlformats.org/officeDocument/2006/relationships" r:embed="rId1"/>
          <a:srcRect/>
          <a:stretch>
            <a:fillRect t="-3000" b="-3000"/>
          </a:stretch>
        </a:blipFill>
      </dgm:spPr>
    </dgm:pt>
    <dgm:pt modelId="{5A045CB2-9166-499C-BA1E-DD6E2852DB03}" type="pres">
      <dgm:prSet presAssocID="{6831DDF0-766C-453A-8D48-26A47D9EE103}" presName="text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4F5A2B1-718E-4553-BADF-49672F4C2CCC}" type="presOf" srcId="{6831DDF0-766C-453A-8D48-26A47D9EE103}" destId="{5A045CB2-9166-499C-BA1E-DD6E2852DB03}" srcOrd="1" destOrd="0" presId="urn:microsoft.com/office/officeart/2005/8/layout/vList4"/>
    <dgm:cxn modelId="{C45244E1-8352-48F6-8C9B-0F379C21B80A}" type="presOf" srcId="{2165E5E5-F4A3-4992-A8B6-14CF0A805AD2}" destId="{0BE2443B-2EED-448C-926A-418232914F82}" srcOrd="0" destOrd="0" presId="urn:microsoft.com/office/officeart/2005/8/layout/vList4"/>
    <dgm:cxn modelId="{044F5929-FF41-43A8-8878-F3ECE9AA68EF}" srcId="{2165E5E5-F4A3-4992-A8B6-14CF0A805AD2}" destId="{6831DDF0-766C-453A-8D48-26A47D9EE103}" srcOrd="0" destOrd="0" parTransId="{CEA4008D-258F-42CF-8728-914695E42963}" sibTransId="{AEE21B71-20D5-4981-B117-73D3DE8F6B6C}"/>
    <dgm:cxn modelId="{5AC3D796-CFE5-478B-8DB9-04E96351D930}" type="presOf" srcId="{6831DDF0-766C-453A-8D48-26A47D9EE103}" destId="{260E440C-0FF3-46F8-940F-53E9A8AC9A2D}" srcOrd="0" destOrd="0" presId="urn:microsoft.com/office/officeart/2005/8/layout/vList4"/>
    <dgm:cxn modelId="{BBF50D5D-F0C5-44CE-A7AD-7EC86D9E9317}" type="presParOf" srcId="{0BE2443B-2EED-448C-926A-418232914F82}" destId="{1E588559-9BC7-4D77-8B45-CD6C895E4886}" srcOrd="0" destOrd="0" presId="urn:microsoft.com/office/officeart/2005/8/layout/vList4"/>
    <dgm:cxn modelId="{4965D6C0-1A1E-4BA6-BE10-9EF6401EDA5F}" type="presParOf" srcId="{1E588559-9BC7-4D77-8B45-CD6C895E4886}" destId="{260E440C-0FF3-46F8-940F-53E9A8AC9A2D}" srcOrd="0" destOrd="0" presId="urn:microsoft.com/office/officeart/2005/8/layout/vList4"/>
    <dgm:cxn modelId="{753458EE-E5F8-4334-A2C8-8015EB02C492}" type="presParOf" srcId="{1E588559-9BC7-4D77-8B45-CD6C895E4886}" destId="{F74E83A3-9AAB-45A1-8DFC-C48FA493F2FA}" srcOrd="1" destOrd="0" presId="urn:microsoft.com/office/officeart/2005/8/layout/vList4"/>
    <dgm:cxn modelId="{C3EB67BE-D04C-4C8A-B3E5-F8D847CB2EC6}" type="presParOf" srcId="{1E588559-9BC7-4D77-8B45-CD6C895E4886}" destId="{5A045CB2-9166-499C-BA1E-DD6E2852DB03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21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2165E5E5-F4A3-4992-A8B6-14CF0A805AD2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x-none"/>
        </a:p>
      </dgm:t>
    </dgm:pt>
    <dgm:pt modelId="{6831DDF0-766C-453A-8D48-26A47D9EE103}">
      <dgm:prSet custT="1"/>
      <dgm:spPr>
        <a:solidFill>
          <a:srgbClr val="00B0F0"/>
        </a:solidFill>
      </dgm:spPr>
      <dgm:t>
        <a:bodyPr anchor="t"/>
        <a:lstStyle/>
        <a:p>
          <a:pPr marL="444500" indent="0" algn="ctr">
            <a:spcAft>
              <a:spcPts val="0"/>
            </a:spcAft>
          </a:pPr>
          <a:r>
            <a:rPr lang="ru-RU" sz="1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Иммунохимический</a:t>
          </a:r>
          <a:endParaRPr lang="x-none" sz="15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444500" indent="0" algn="ctr"/>
          <a:r>
            <a:rPr lang="ru-RU" sz="1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анализатор </a:t>
          </a:r>
          <a:r>
            <a:rPr lang="en-US" sz="1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PATHFAST</a:t>
          </a:r>
          <a:endParaRPr lang="x-none" sz="15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444500" indent="0" algn="ctr"/>
          <a:r>
            <a:rPr lang="ru-RU" sz="1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«тропонин</a:t>
          </a:r>
          <a:endParaRPr lang="x-none" sz="15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444500" indent="0" algn="ctr"/>
          <a:r>
            <a:rPr lang="ru-RU" sz="1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количественный»</a:t>
          </a:r>
        </a:p>
        <a:p>
          <a:pPr marL="444500" indent="0"/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EA4008D-258F-42CF-8728-914695E42963}" type="parTrans" cxnId="{044F5929-FF41-43A8-8878-F3ECE9AA68EF}">
      <dgm:prSet/>
      <dgm:spPr/>
      <dgm:t>
        <a:bodyPr/>
        <a:lstStyle/>
        <a:p>
          <a:endParaRPr lang="x-none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EE21B71-20D5-4981-B117-73D3DE8F6B6C}" type="sibTrans" cxnId="{044F5929-FF41-43A8-8878-F3ECE9AA68EF}">
      <dgm:prSet/>
      <dgm:spPr/>
      <dgm:t>
        <a:bodyPr/>
        <a:lstStyle/>
        <a:p>
          <a:endParaRPr lang="x-none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BE2443B-2EED-448C-926A-418232914F82}" type="pres">
      <dgm:prSet presAssocID="{2165E5E5-F4A3-4992-A8B6-14CF0A805AD2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E588559-9BC7-4D77-8B45-CD6C895E4886}" type="pres">
      <dgm:prSet presAssocID="{6831DDF0-766C-453A-8D48-26A47D9EE103}" presName="comp" presStyleCnt="0"/>
      <dgm:spPr/>
    </dgm:pt>
    <dgm:pt modelId="{260E440C-0FF3-46F8-940F-53E9A8AC9A2D}" type="pres">
      <dgm:prSet presAssocID="{6831DDF0-766C-453A-8D48-26A47D9EE103}" presName="box" presStyleLbl="node1" presStyleIdx="0" presStyleCnt="1" custScaleX="100000" custScaleY="100098" custLinFactNeighborX="-2325" custLinFactNeighborY="-7368"/>
      <dgm:spPr/>
      <dgm:t>
        <a:bodyPr/>
        <a:lstStyle/>
        <a:p>
          <a:endParaRPr lang="en-US"/>
        </a:p>
      </dgm:t>
    </dgm:pt>
    <dgm:pt modelId="{F74E83A3-9AAB-45A1-8DFC-C48FA493F2FA}" type="pres">
      <dgm:prSet presAssocID="{6831DDF0-766C-453A-8D48-26A47D9EE103}" presName="img" presStyleLbl="fgImgPlace1" presStyleIdx="0" presStyleCnt="1" custScaleX="248215" custScaleY="125122" custLinFactNeighborY="3670"/>
      <dgm:spPr>
        <a:blipFill>
          <a:blip xmlns:r="http://schemas.openxmlformats.org/officeDocument/2006/relationships" r:embed="rId1"/>
          <a:srcRect/>
          <a:stretch>
            <a:fillRect/>
          </a:stretch>
        </a:blipFill>
      </dgm:spPr>
    </dgm:pt>
    <dgm:pt modelId="{5A045CB2-9166-499C-BA1E-DD6E2852DB03}" type="pres">
      <dgm:prSet presAssocID="{6831DDF0-766C-453A-8D48-26A47D9EE103}" presName="text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4F5A2B1-718E-4553-BADF-49672F4C2CCC}" type="presOf" srcId="{6831DDF0-766C-453A-8D48-26A47D9EE103}" destId="{5A045CB2-9166-499C-BA1E-DD6E2852DB03}" srcOrd="1" destOrd="0" presId="urn:microsoft.com/office/officeart/2005/8/layout/vList4"/>
    <dgm:cxn modelId="{C45244E1-8352-48F6-8C9B-0F379C21B80A}" type="presOf" srcId="{2165E5E5-F4A3-4992-A8B6-14CF0A805AD2}" destId="{0BE2443B-2EED-448C-926A-418232914F82}" srcOrd="0" destOrd="0" presId="urn:microsoft.com/office/officeart/2005/8/layout/vList4"/>
    <dgm:cxn modelId="{044F5929-FF41-43A8-8878-F3ECE9AA68EF}" srcId="{2165E5E5-F4A3-4992-A8B6-14CF0A805AD2}" destId="{6831DDF0-766C-453A-8D48-26A47D9EE103}" srcOrd="0" destOrd="0" parTransId="{CEA4008D-258F-42CF-8728-914695E42963}" sibTransId="{AEE21B71-20D5-4981-B117-73D3DE8F6B6C}"/>
    <dgm:cxn modelId="{5AC3D796-CFE5-478B-8DB9-04E96351D930}" type="presOf" srcId="{6831DDF0-766C-453A-8D48-26A47D9EE103}" destId="{260E440C-0FF3-46F8-940F-53E9A8AC9A2D}" srcOrd="0" destOrd="0" presId="urn:microsoft.com/office/officeart/2005/8/layout/vList4"/>
    <dgm:cxn modelId="{BBF50D5D-F0C5-44CE-A7AD-7EC86D9E9317}" type="presParOf" srcId="{0BE2443B-2EED-448C-926A-418232914F82}" destId="{1E588559-9BC7-4D77-8B45-CD6C895E4886}" srcOrd="0" destOrd="0" presId="urn:microsoft.com/office/officeart/2005/8/layout/vList4"/>
    <dgm:cxn modelId="{4965D6C0-1A1E-4BA6-BE10-9EF6401EDA5F}" type="presParOf" srcId="{1E588559-9BC7-4D77-8B45-CD6C895E4886}" destId="{260E440C-0FF3-46F8-940F-53E9A8AC9A2D}" srcOrd="0" destOrd="0" presId="urn:microsoft.com/office/officeart/2005/8/layout/vList4"/>
    <dgm:cxn modelId="{753458EE-E5F8-4334-A2C8-8015EB02C492}" type="presParOf" srcId="{1E588559-9BC7-4D77-8B45-CD6C895E4886}" destId="{F74E83A3-9AAB-45A1-8DFC-C48FA493F2FA}" srcOrd="1" destOrd="0" presId="urn:microsoft.com/office/officeart/2005/8/layout/vList4"/>
    <dgm:cxn modelId="{C3EB67BE-D04C-4C8A-B3E5-F8D847CB2EC6}" type="presParOf" srcId="{1E588559-9BC7-4D77-8B45-CD6C895E4886}" destId="{5A045CB2-9166-499C-BA1E-DD6E2852DB03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2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FBC3C42-BF5C-4625-89AA-212A52F2A917}" type="doc">
      <dgm:prSet loTypeId="urn:microsoft.com/office/officeart/2005/8/layout/vList4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x-none"/>
        </a:p>
      </dgm:t>
    </dgm:pt>
    <dgm:pt modelId="{C000B4E3-4024-40E5-B1CC-DAE6A136A3A4}">
      <dgm:prSet custT="1"/>
      <dgm:spPr/>
      <dgm:t>
        <a:bodyPr/>
        <a:lstStyle/>
        <a:p>
          <a:pPr>
            <a:buClr>
              <a:srgbClr val="0483C4"/>
            </a:buClr>
            <a:buSzTx/>
            <a:buFont typeface="Wingdings" panose="05000000000000000000" pitchFamily="2" charset="2"/>
            <a:buChar char=""/>
          </a:pPr>
          <a:r>
            <a:rPr lang="ru-RU" sz="1800" b="1" dirty="0">
              <a:latin typeface="+mj-lt"/>
            </a:rPr>
            <a:t>2025 год. Турция, г. Стамбул</a:t>
          </a:r>
        </a:p>
        <a:p>
          <a:pPr>
            <a:buClr>
              <a:srgbClr val="0483C4"/>
            </a:buClr>
            <a:buSzTx/>
            <a:buFont typeface="Wingdings" panose="05000000000000000000" pitchFamily="2" charset="2"/>
            <a:buChar char=""/>
          </a:pPr>
          <a:r>
            <a:rPr lang="ru-RU" sz="1600" dirty="0">
              <a:latin typeface="+mj-lt"/>
            </a:rPr>
            <a:t>- 1 врач аритмолог- хирург Мастер-класс «Имплантация  безэлектродных электрокардиостимуляторов» </a:t>
          </a:r>
          <a:endParaRPr kumimoji="0" lang="ru-RU" altLang="x-none" sz="1600" b="0" i="0" u="none" strike="noStrike" cap="none" spc="0" normalizeH="0" baseline="0" noProof="0" dirty="0">
            <a:ln/>
            <a:effectLst/>
            <a:uLnTx/>
            <a:uFillTx/>
            <a:latin typeface="+mj-lt"/>
            <a:ea typeface="+mn-ea"/>
            <a:cs typeface="Arial" panose="020B0604020202020204" pitchFamily="34" charset="0"/>
          </a:endParaRPr>
        </a:p>
      </dgm:t>
    </dgm:pt>
    <dgm:pt modelId="{62EB2D29-A2C2-4D64-B1F5-80CF089E10A4}" type="parTrans" cxnId="{A24986E4-8AAD-4E13-8846-B5B3434B58D2}">
      <dgm:prSet/>
      <dgm:spPr/>
      <dgm:t>
        <a:bodyPr/>
        <a:lstStyle/>
        <a:p>
          <a:endParaRPr lang="x-none"/>
        </a:p>
      </dgm:t>
    </dgm:pt>
    <dgm:pt modelId="{C7F2D2E3-C179-4A4C-9E35-15FA921EF9AA}" type="sibTrans" cxnId="{A24986E4-8AAD-4E13-8846-B5B3434B58D2}">
      <dgm:prSet/>
      <dgm:spPr/>
      <dgm:t>
        <a:bodyPr/>
        <a:lstStyle/>
        <a:p>
          <a:endParaRPr lang="x-none"/>
        </a:p>
      </dgm:t>
    </dgm:pt>
    <dgm:pt modelId="{D53D1952-4FE4-4558-9C81-4DD23379BC00}">
      <dgm:prSet custT="1"/>
      <dgm:spPr/>
      <dgm:t>
        <a:bodyPr/>
        <a:lstStyle/>
        <a:p>
          <a:r>
            <a:rPr lang="ru-RU" sz="1800" b="1" dirty="0">
              <a:latin typeface="+mj-lt"/>
            </a:rPr>
            <a:t>2025 год.  Германия, г. Берлин </a:t>
          </a:r>
        </a:p>
        <a:p>
          <a:r>
            <a:rPr lang="ru-RU" sz="1600" dirty="0">
              <a:latin typeface="+mj-lt"/>
            </a:rPr>
            <a:t>- 1 врач аритмолог – хирург Обучающий курс «Стимуляция левой ножки пучка Гиса»</a:t>
          </a:r>
          <a:endParaRPr lang="ru-RU" altLang="x-none" sz="1600" dirty="0">
            <a:latin typeface="+mj-lt"/>
          </a:endParaRPr>
        </a:p>
      </dgm:t>
    </dgm:pt>
    <dgm:pt modelId="{82375824-D161-41AA-BEE6-16A5F30CC6C1}" type="parTrans" cxnId="{10DA0F17-5A44-412A-BE41-1929420CCBF0}">
      <dgm:prSet/>
      <dgm:spPr/>
      <dgm:t>
        <a:bodyPr/>
        <a:lstStyle/>
        <a:p>
          <a:endParaRPr lang="x-none"/>
        </a:p>
      </dgm:t>
    </dgm:pt>
    <dgm:pt modelId="{F094AC7F-2FBC-4A50-99FB-DF65A99F3B32}" type="sibTrans" cxnId="{10DA0F17-5A44-412A-BE41-1929420CCBF0}">
      <dgm:prSet/>
      <dgm:spPr/>
      <dgm:t>
        <a:bodyPr/>
        <a:lstStyle/>
        <a:p>
          <a:endParaRPr lang="x-none"/>
        </a:p>
      </dgm:t>
    </dgm:pt>
    <dgm:pt modelId="{0F5AAC1D-64E0-4CA3-8DE2-C9F5A9BE9074}">
      <dgm:prSet custT="1"/>
      <dgm:spPr/>
      <dgm:t>
        <a:bodyPr/>
        <a:lstStyle/>
        <a:p>
          <a:r>
            <a:rPr lang="ru-RU" altLang="x-none" sz="1800" b="1" dirty="0">
              <a:solidFill>
                <a:schemeClr val="tx1"/>
              </a:solidFill>
              <a:latin typeface="+mj-lt"/>
            </a:rPr>
            <a:t>2025 год.  ОАЭ</a:t>
          </a:r>
          <a:r>
            <a:rPr lang="kk-KZ" altLang="x-none" sz="1800" b="1" dirty="0">
              <a:solidFill>
                <a:schemeClr val="tx1"/>
              </a:solidFill>
              <a:latin typeface="+mj-lt"/>
            </a:rPr>
            <a:t>, Дубай  </a:t>
          </a:r>
        </a:p>
        <a:p>
          <a:r>
            <a:rPr lang="kk-KZ" altLang="x-none" sz="1600" b="1" dirty="0">
              <a:solidFill>
                <a:schemeClr val="tx1"/>
              </a:solidFill>
              <a:latin typeface="+mj-lt"/>
            </a:rPr>
            <a:t>-</a:t>
          </a:r>
          <a:r>
            <a:rPr lang="kk-KZ" altLang="x-none" sz="1600" b="0" dirty="0">
              <a:solidFill>
                <a:schemeClr val="tx1"/>
              </a:solidFill>
              <a:latin typeface="+mj-lt"/>
            </a:rPr>
            <a:t>1 </a:t>
          </a:r>
          <a:r>
            <a:rPr lang="kk-KZ" altLang="x-none" sz="1600" b="0" dirty="0" err="1">
              <a:solidFill>
                <a:schemeClr val="tx1"/>
              </a:solidFill>
              <a:latin typeface="+mj-lt"/>
            </a:rPr>
            <a:t>врач</a:t>
          </a:r>
          <a:r>
            <a:rPr lang="kk-KZ" altLang="x-none" sz="1600" b="0" dirty="0">
              <a:solidFill>
                <a:schemeClr val="tx1"/>
              </a:solidFill>
              <a:latin typeface="+mj-lt"/>
            </a:rPr>
            <a:t> – ангиохирург </a:t>
          </a:r>
          <a:r>
            <a:rPr lang="kk-KZ" altLang="x-none" sz="1600" b="1" dirty="0">
              <a:solidFill>
                <a:schemeClr val="tx1"/>
              </a:solidFill>
              <a:latin typeface="+mj-lt"/>
            </a:rPr>
            <a:t>У</a:t>
          </a:r>
          <a:r>
            <a:rPr lang="ru-RU" altLang="x-none" sz="1600" dirty="0" err="1">
              <a:solidFill>
                <a:schemeClr val="tx1"/>
              </a:solidFill>
              <a:latin typeface="+mj-lt"/>
            </a:rPr>
            <a:t>частие</a:t>
          </a:r>
          <a:r>
            <a:rPr lang="ru-RU" altLang="x-none" sz="1600" dirty="0">
              <a:solidFill>
                <a:schemeClr val="tx1"/>
              </a:solidFill>
              <a:latin typeface="+mj-lt"/>
            </a:rPr>
            <a:t> в Саммите  Advanced Technologies</a:t>
          </a:r>
        </a:p>
      </dgm:t>
    </dgm:pt>
    <dgm:pt modelId="{324577E1-5E28-462E-84E2-B4B8DBAE482F}" type="parTrans" cxnId="{F28D2F01-CC4E-4541-AE63-29CC1CCD944F}">
      <dgm:prSet/>
      <dgm:spPr/>
      <dgm:t>
        <a:bodyPr/>
        <a:lstStyle/>
        <a:p>
          <a:endParaRPr lang="x-none"/>
        </a:p>
      </dgm:t>
    </dgm:pt>
    <dgm:pt modelId="{118E3FD0-2B42-4160-BAFF-6F4F10EEDAAA}" type="sibTrans" cxnId="{F28D2F01-CC4E-4541-AE63-29CC1CCD944F}">
      <dgm:prSet/>
      <dgm:spPr/>
      <dgm:t>
        <a:bodyPr/>
        <a:lstStyle/>
        <a:p>
          <a:endParaRPr lang="x-none"/>
        </a:p>
      </dgm:t>
    </dgm:pt>
    <dgm:pt modelId="{357BD3BC-6482-4E70-9F50-B657E3B113EE}">
      <dgm:prSet custT="1"/>
      <dgm:spPr/>
      <dgm:t>
        <a:bodyPr/>
        <a:lstStyle/>
        <a:p>
          <a:pPr>
            <a:buClr>
              <a:srgbClr val="0483C4"/>
            </a:buClr>
            <a:buSzTx/>
            <a:buFont typeface="Wingdings" panose="05000000000000000000" pitchFamily="2" charset="2"/>
            <a:buChar char=""/>
          </a:pPr>
          <a:r>
            <a:rPr lang="ru-RU" sz="1800" b="1" dirty="0">
              <a:latin typeface="+mj-lt"/>
            </a:rPr>
            <a:t>2025 год.  Австрия , г. Вена </a:t>
          </a:r>
        </a:p>
        <a:p>
          <a:pPr>
            <a:buClr>
              <a:srgbClr val="0483C4"/>
            </a:buClr>
            <a:buSzTx/>
            <a:buFont typeface="Wingdings" panose="05000000000000000000" pitchFamily="2" charset="2"/>
            <a:buChar char=""/>
          </a:pPr>
          <a:r>
            <a:rPr lang="ru-RU" sz="1600" b="0" dirty="0">
              <a:latin typeface="+mj-lt"/>
            </a:rPr>
            <a:t>–  1 врач аритмолог – хирург Международная конференция </a:t>
          </a:r>
        </a:p>
        <a:p>
          <a:pPr>
            <a:buClr>
              <a:srgbClr val="0483C4"/>
            </a:buClr>
            <a:buSzTx/>
            <a:buFont typeface="Wingdings" panose="05000000000000000000" pitchFamily="2" charset="2"/>
            <a:buChar char=""/>
          </a:pPr>
          <a:endParaRPr lang="x-none" sz="2200" dirty="0"/>
        </a:p>
      </dgm:t>
    </dgm:pt>
    <dgm:pt modelId="{8E2C96F4-2413-4278-B74C-D236CB4CB8F7}" type="parTrans" cxnId="{DA7DD3F3-411D-47CA-A901-90005AC73B19}">
      <dgm:prSet/>
      <dgm:spPr/>
      <dgm:t>
        <a:bodyPr/>
        <a:lstStyle/>
        <a:p>
          <a:endParaRPr lang="x-none"/>
        </a:p>
      </dgm:t>
    </dgm:pt>
    <dgm:pt modelId="{1C1C3FC4-3655-434C-9C4A-5FEFED26A9E9}" type="sibTrans" cxnId="{DA7DD3F3-411D-47CA-A901-90005AC73B19}">
      <dgm:prSet/>
      <dgm:spPr/>
      <dgm:t>
        <a:bodyPr/>
        <a:lstStyle/>
        <a:p>
          <a:endParaRPr lang="x-none"/>
        </a:p>
      </dgm:t>
    </dgm:pt>
    <dgm:pt modelId="{3ADA9103-50E2-4F7F-99B2-6D347FBC37D5}" type="pres">
      <dgm:prSet presAssocID="{9FBC3C42-BF5C-4625-89AA-212A52F2A917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E210AD8-287E-47BF-A059-29310001A93A}" type="pres">
      <dgm:prSet presAssocID="{357BD3BC-6482-4E70-9F50-B657E3B113EE}" presName="comp" presStyleCnt="0"/>
      <dgm:spPr/>
    </dgm:pt>
    <dgm:pt modelId="{F052E458-7B89-4B43-A1BD-BBA4E522C76B}" type="pres">
      <dgm:prSet presAssocID="{357BD3BC-6482-4E70-9F50-B657E3B113EE}" presName="box" presStyleLbl="node1" presStyleIdx="0" presStyleCnt="4" custLinFactNeighborX="-742" custLinFactNeighborY="2379"/>
      <dgm:spPr/>
      <dgm:t>
        <a:bodyPr/>
        <a:lstStyle/>
        <a:p>
          <a:endParaRPr lang="en-US"/>
        </a:p>
      </dgm:t>
    </dgm:pt>
    <dgm:pt modelId="{FA06C273-E635-47C6-A2AD-9F772E729364}" type="pres">
      <dgm:prSet presAssocID="{357BD3BC-6482-4E70-9F50-B657E3B113EE}" presName="img" presStyleLbl="fgImgPlace1" presStyleIdx="0" presStyleCnt="4" custScaleX="91221"/>
      <dgm:spPr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67000" b="-67000"/>
          </a:stretch>
        </a:blipFill>
      </dgm:spPr>
    </dgm:pt>
    <dgm:pt modelId="{07EE5F53-0449-4FD4-81DC-975F396C8F6A}" type="pres">
      <dgm:prSet presAssocID="{357BD3BC-6482-4E70-9F50-B657E3B113EE}" presName="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0A093E4-5633-45DA-A7CC-F8B155A5BDEB}" type="pres">
      <dgm:prSet presAssocID="{1C1C3FC4-3655-434C-9C4A-5FEFED26A9E9}" presName="spacer" presStyleCnt="0"/>
      <dgm:spPr/>
    </dgm:pt>
    <dgm:pt modelId="{EF698A26-A855-43C3-8295-190BB2DFD841}" type="pres">
      <dgm:prSet presAssocID="{C000B4E3-4024-40E5-B1CC-DAE6A136A3A4}" presName="comp" presStyleCnt="0"/>
      <dgm:spPr/>
    </dgm:pt>
    <dgm:pt modelId="{77C7D2C2-F2C7-4F3C-ACE3-777BC18B46A9}" type="pres">
      <dgm:prSet presAssocID="{C000B4E3-4024-40E5-B1CC-DAE6A136A3A4}" presName="box" presStyleLbl="node1" presStyleIdx="1" presStyleCnt="4"/>
      <dgm:spPr/>
      <dgm:t>
        <a:bodyPr/>
        <a:lstStyle/>
        <a:p>
          <a:endParaRPr lang="en-US"/>
        </a:p>
      </dgm:t>
    </dgm:pt>
    <dgm:pt modelId="{D6E5282A-0203-499A-9D26-2C17126E6216}" type="pres">
      <dgm:prSet presAssocID="{C000B4E3-4024-40E5-B1CC-DAE6A136A3A4}" presName="img" presStyleLbl="fgImgPlace1" presStyleIdx="1" presStyleCnt="4" custScaleX="93764" custScaleY="116501" custLinFactNeighborX="-4224" custLinFactNeighborY="-1983"/>
      <dgm:spPr>
        <a:blipFill rotWithShape="1"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000" b="-3000"/>
          </a:stretch>
        </a:blipFill>
      </dgm:spPr>
    </dgm:pt>
    <dgm:pt modelId="{6661D3F8-24E2-4118-80C1-BF4A447A82BF}" type="pres">
      <dgm:prSet presAssocID="{C000B4E3-4024-40E5-B1CC-DAE6A136A3A4}" presName="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8A22795-A471-4115-8206-5CFFA53CB77E}" type="pres">
      <dgm:prSet presAssocID="{C7F2D2E3-C179-4A4C-9E35-15FA921EF9AA}" presName="spacer" presStyleCnt="0"/>
      <dgm:spPr/>
    </dgm:pt>
    <dgm:pt modelId="{2E6A2FE5-6817-43F7-B90E-6E5723F6BA96}" type="pres">
      <dgm:prSet presAssocID="{D53D1952-4FE4-4558-9C81-4DD23379BC00}" presName="comp" presStyleCnt="0"/>
      <dgm:spPr/>
    </dgm:pt>
    <dgm:pt modelId="{AD8CBB76-3BA0-4F6E-81F1-09E4833701F5}" type="pres">
      <dgm:prSet presAssocID="{D53D1952-4FE4-4558-9C81-4DD23379BC00}" presName="box" presStyleLbl="node1" presStyleIdx="2" presStyleCnt="4"/>
      <dgm:spPr/>
      <dgm:t>
        <a:bodyPr/>
        <a:lstStyle/>
        <a:p>
          <a:endParaRPr lang="en-US"/>
        </a:p>
      </dgm:t>
    </dgm:pt>
    <dgm:pt modelId="{9E702FF9-7E33-47CF-8F37-B7BE16C1B168}" type="pres">
      <dgm:prSet presAssocID="{D53D1952-4FE4-4558-9C81-4DD23379BC00}" presName="img" presStyleLbl="fgImgPlace1" presStyleIdx="2" presStyleCnt="4" custScaleX="89526"/>
      <dgm:spPr>
        <a:blipFill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5000" b="-55000"/>
          </a:stretch>
        </a:blipFill>
      </dgm:spPr>
    </dgm:pt>
    <dgm:pt modelId="{049C00A0-D591-49F2-9C28-064822D49835}" type="pres">
      <dgm:prSet presAssocID="{D53D1952-4FE4-4558-9C81-4DD23379BC00}" presName="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4E3F7BA-9358-4C22-9E68-29AA6F9A7EED}" type="pres">
      <dgm:prSet presAssocID="{F094AC7F-2FBC-4A50-99FB-DF65A99F3B32}" presName="spacer" presStyleCnt="0"/>
      <dgm:spPr/>
    </dgm:pt>
    <dgm:pt modelId="{F09A5447-70B5-4787-AEB6-54E9CB318F8F}" type="pres">
      <dgm:prSet presAssocID="{0F5AAC1D-64E0-4CA3-8DE2-C9F5A9BE9074}" presName="comp" presStyleCnt="0"/>
      <dgm:spPr/>
    </dgm:pt>
    <dgm:pt modelId="{16514AF5-76E4-4FC5-852A-BF9BBABED4E5}" type="pres">
      <dgm:prSet presAssocID="{0F5AAC1D-64E0-4CA3-8DE2-C9F5A9BE9074}" presName="box" presStyleLbl="node1" presStyleIdx="3" presStyleCnt="4"/>
      <dgm:spPr/>
      <dgm:t>
        <a:bodyPr/>
        <a:lstStyle/>
        <a:p>
          <a:endParaRPr lang="en-US"/>
        </a:p>
      </dgm:t>
    </dgm:pt>
    <dgm:pt modelId="{DBD59D27-308A-4BFA-942B-91C06E8A7D15}" type="pres">
      <dgm:prSet presAssocID="{0F5AAC1D-64E0-4CA3-8DE2-C9F5A9BE9074}" presName="img" presStyleLbl="fgImgPlace1" presStyleIdx="3" presStyleCnt="4" custScaleX="90586"/>
      <dgm:spPr>
        <a:blipFill rotWithShape="1"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6000" b="-56000"/>
          </a:stretch>
        </a:blipFill>
      </dgm:spPr>
    </dgm:pt>
    <dgm:pt modelId="{8A6505F5-B816-476C-96BF-6AAD92D90EA7}" type="pres">
      <dgm:prSet presAssocID="{0F5AAC1D-64E0-4CA3-8DE2-C9F5A9BE9074}" presName="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B3A17C1-F9BD-4DEF-8D72-0FA402A91BD3}" type="presOf" srcId="{D53D1952-4FE4-4558-9C81-4DD23379BC00}" destId="{AD8CBB76-3BA0-4F6E-81F1-09E4833701F5}" srcOrd="0" destOrd="0" presId="urn:microsoft.com/office/officeart/2005/8/layout/vList4"/>
    <dgm:cxn modelId="{10DA0F17-5A44-412A-BE41-1929420CCBF0}" srcId="{9FBC3C42-BF5C-4625-89AA-212A52F2A917}" destId="{D53D1952-4FE4-4558-9C81-4DD23379BC00}" srcOrd="2" destOrd="0" parTransId="{82375824-D161-41AA-BEE6-16A5F30CC6C1}" sibTransId="{F094AC7F-2FBC-4A50-99FB-DF65A99F3B32}"/>
    <dgm:cxn modelId="{8242F4A2-1F01-4C47-AF42-C2500B622B43}" type="presOf" srcId="{C000B4E3-4024-40E5-B1CC-DAE6A136A3A4}" destId="{6661D3F8-24E2-4118-80C1-BF4A447A82BF}" srcOrd="1" destOrd="0" presId="urn:microsoft.com/office/officeart/2005/8/layout/vList4"/>
    <dgm:cxn modelId="{4848A5F7-ACE5-4737-966C-A1FB51B50BFA}" type="presOf" srcId="{0F5AAC1D-64E0-4CA3-8DE2-C9F5A9BE9074}" destId="{8A6505F5-B816-476C-96BF-6AAD92D90EA7}" srcOrd="1" destOrd="0" presId="urn:microsoft.com/office/officeart/2005/8/layout/vList4"/>
    <dgm:cxn modelId="{700D87B9-870B-47DD-A5CF-4C63C949DD07}" type="presOf" srcId="{357BD3BC-6482-4E70-9F50-B657E3B113EE}" destId="{07EE5F53-0449-4FD4-81DC-975F396C8F6A}" srcOrd="1" destOrd="0" presId="urn:microsoft.com/office/officeart/2005/8/layout/vList4"/>
    <dgm:cxn modelId="{194A6C8C-3972-49CC-B3B4-41A83F2B2F2B}" type="presOf" srcId="{357BD3BC-6482-4E70-9F50-B657E3B113EE}" destId="{F052E458-7B89-4B43-A1BD-BBA4E522C76B}" srcOrd="0" destOrd="0" presId="urn:microsoft.com/office/officeart/2005/8/layout/vList4"/>
    <dgm:cxn modelId="{2CE724FB-F4A9-4582-BB30-AF8380A27518}" type="presOf" srcId="{0F5AAC1D-64E0-4CA3-8DE2-C9F5A9BE9074}" destId="{16514AF5-76E4-4FC5-852A-BF9BBABED4E5}" srcOrd="0" destOrd="0" presId="urn:microsoft.com/office/officeart/2005/8/layout/vList4"/>
    <dgm:cxn modelId="{17B1C94C-F0C8-403F-A360-284D70561AB8}" type="presOf" srcId="{C000B4E3-4024-40E5-B1CC-DAE6A136A3A4}" destId="{77C7D2C2-F2C7-4F3C-ACE3-777BC18B46A9}" srcOrd="0" destOrd="0" presId="urn:microsoft.com/office/officeart/2005/8/layout/vList4"/>
    <dgm:cxn modelId="{7F020287-83AF-405F-8D3B-7A11E4BA6F6C}" type="presOf" srcId="{9FBC3C42-BF5C-4625-89AA-212A52F2A917}" destId="{3ADA9103-50E2-4F7F-99B2-6D347FBC37D5}" srcOrd="0" destOrd="0" presId="urn:microsoft.com/office/officeart/2005/8/layout/vList4"/>
    <dgm:cxn modelId="{A24986E4-8AAD-4E13-8846-B5B3434B58D2}" srcId="{9FBC3C42-BF5C-4625-89AA-212A52F2A917}" destId="{C000B4E3-4024-40E5-B1CC-DAE6A136A3A4}" srcOrd="1" destOrd="0" parTransId="{62EB2D29-A2C2-4D64-B1F5-80CF089E10A4}" sibTransId="{C7F2D2E3-C179-4A4C-9E35-15FA921EF9AA}"/>
    <dgm:cxn modelId="{2472D67D-A159-40D1-A0B9-492B2758C647}" type="presOf" srcId="{D53D1952-4FE4-4558-9C81-4DD23379BC00}" destId="{049C00A0-D591-49F2-9C28-064822D49835}" srcOrd="1" destOrd="0" presId="urn:microsoft.com/office/officeart/2005/8/layout/vList4"/>
    <dgm:cxn modelId="{DA7DD3F3-411D-47CA-A901-90005AC73B19}" srcId="{9FBC3C42-BF5C-4625-89AA-212A52F2A917}" destId="{357BD3BC-6482-4E70-9F50-B657E3B113EE}" srcOrd="0" destOrd="0" parTransId="{8E2C96F4-2413-4278-B74C-D236CB4CB8F7}" sibTransId="{1C1C3FC4-3655-434C-9C4A-5FEFED26A9E9}"/>
    <dgm:cxn modelId="{F28D2F01-CC4E-4541-AE63-29CC1CCD944F}" srcId="{9FBC3C42-BF5C-4625-89AA-212A52F2A917}" destId="{0F5AAC1D-64E0-4CA3-8DE2-C9F5A9BE9074}" srcOrd="3" destOrd="0" parTransId="{324577E1-5E28-462E-84E2-B4B8DBAE482F}" sibTransId="{118E3FD0-2B42-4160-BAFF-6F4F10EEDAAA}"/>
    <dgm:cxn modelId="{39D448BA-708D-45C0-BA82-3E7E344CB2C3}" type="presParOf" srcId="{3ADA9103-50E2-4F7F-99B2-6D347FBC37D5}" destId="{0E210AD8-287E-47BF-A059-29310001A93A}" srcOrd="0" destOrd="0" presId="urn:microsoft.com/office/officeart/2005/8/layout/vList4"/>
    <dgm:cxn modelId="{0EB94571-A9D3-4750-81A6-FB25EC431EB9}" type="presParOf" srcId="{0E210AD8-287E-47BF-A059-29310001A93A}" destId="{F052E458-7B89-4B43-A1BD-BBA4E522C76B}" srcOrd="0" destOrd="0" presId="urn:microsoft.com/office/officeart/2005/8/layout/vList4"/>
    <dgm:cxn modelId="{02821999-BF54-45CB-B3C5-01F6FB528595}" type="presParOf" srcId="{0E210AD8-287E-47BF-A059-29310001A93A}" destId="{FA06C273-E635-47C6-A2AD-9F772E729364}" srcOrd="1" destOrd="0" presId="urn:microsoft.com/office/officeart/2005/8/layout/vList4"/>
    <dgm:cxn modelId="{536D3C45-4A30-4319-B5F3-6271F1624F88}" type="presParOf" srcId="{0E210AD8-287E-47BF-A059-29310001A93A}" destId="{07EE5F53-0449-4FD4-81DC-975F396C8F6A}" srcOrd="2" destOrd="0" presId="urn:microsoft.com/office/officeart/2005/8/layout/vList4"/>
    <dgm:cxn modelId="{D94FC702-DC22-40BA-BDB4-D0B93EE6D484}" type="presParOf" srcId="{3ADA9103-50E2-4F7F-99B2-6D347FBC37D5}" destId="{20A093E4-5633-45DA-A7CC-F8B155A5BDEB}" srcOrd="1" destOrd="0" presId="urn:microsoft.com/office/officeart/2005/8/layout/vList4"/>
    <dgm:cxn modelId="{DE19E451-4AAE-4974-8939-DF8A7E998B3B}" type="presParOf" srcId="{3ADA9103-50E2-4F7F-99B2-6D347FBC37D5}" destId="{EF698A26-A855-43C3-8295-190BB2DFD841}" srcOrd="2" destOrd="0" presId="urn:microsoft.com/office/officeart/2005/8/layout/vList4"/>
    <dgm:cxn modelId="{BDC79FDC-FB13-4278-A9E8-9D85688E8B9F}" type="presParOf" srcId="{EF698A26-A855-43C3-8295-190BB2DFD841}" destId="{77C7D2C2-F2C7-4F3C-ACE3-777BC18B46A9}" srcOrd="0" destOrd="0" presId="urn:microsoft.com/office/officeart/2005/8/layout/vList4"/>
    <dgm:cxn modelId="{4ACA013A-9D90-4760-A5BB-96C85B7F3FFA}" type="presParOf" srcId="{EF698A26-A855-43C3-8295-190BB2DFD841}" destId="{D6E5282A-0203-499A-9D26-2C17126E6216}" srcOrd="1" destOrd="0" presId="urn:microsoft.com/office/officeart/2005/8/layout/vList4"/>
    <dgm:cxn modelId="{E345AD57-FCB7-455B-A99B-41D5B3C75AF7}" type="presParOf" srcId="{EF698A26-A855-43C3-8295-190BB2DFD841}" destId="{6661D3F8-24E2-4118-80C1-BF4A447A82BF}" srcOrd="2" destOrd="0" presId="urn:microsoft.com/office/officeart/2005/8/layout/vList4"/>
    <dgm:cxn modelId="{02961357-C067-4D55-BB93-3B05E4914DE3}" type="presParOf" srcId="{3ADA9103-50E2-4F7F-99B2-6D347FBC37D5}" destId="{28A22795-A471-4115-8206-5CFFA53CB77E}" srcOrd="3" destOrd="0" presId="urn:microsoft.com/office/officeart/2005/8/layout/vList4"/>
    <dgm:cxn modelId="{25185D7D-7C70-4D11-A900-824573DF696F}" type="presParOf" srcId="{3ADA9103-50E2-4F7F-99B2-6D347FBC37D5}" destId="{2E6A2FE5-6817-43F7-B90E-6E5723F6BA96}" srcOrd="4" destOrd="0" presId="urn:microsoft.com/office/officeart/2005/8/layout/vList4"/>
    <dgm:cxn modelId="{15502EB2-EF15-43C8-9263-89AC304CF778}" type="presParOf" srcId="{2E6A2FE5-6817-43F7-B90E-6E5723F6BA96}" destId="{AD8CBB76-3BA0-4F6E-81F1-09E4833701F5}" srcOrd="0" destOrd="0" presId="urn:microsoft.com/office/officeart/2005/8/layout/vList4"/>
    <dgm:cxn modelId="{3A9622BF-EB54-4A35-B1F0-50134ED7C2B6}" type="presParOf" srcId="{2E6A2FE5-6817-43F7-B90E-6E5723F6BA96}" destId="{9E702FF9-7E33-47CF-8F37-B7BE16C1B168}" srcOrd="1" destOrd="0" presId="urn:microsoft.com/office/officeart/2005/8/layout/vList4"/>
    <dgm:cxn modelId="{67175C90-619C-494D-ACA2-05B3687AF6D9}" type="presParOf" srcId="{2E6A2FE5-6817-43F7-B90E-6E5723F6BA96}" destId="{049C00A0-D591-49F2-9C28-064822D49835}" srcOrd="2" destOrd="0" presId="urn:microsoft.com/office/officeart/2005/8/layout/vList4"/>
    <dgm:cxn modelId="{4A5A7A88-4979-4119-AB2B-D6D2311B8F0A}" type="presParOf" srcId="{3ADA9103-50E2-4F7F-99B2-6D347FBC37D5}" destId="{04E3F7BA-9358-4C22-9E68-29AA6F9A7EED}" srcOrd="5" destOrd="0" presId="urn:microsoft.com/office/officeart/2005/8/layout/vList4"/>
    <dgm:cxn modelId="{DCC30BD3-6104-4DC3-B247-009FA5D38655}" type="presParOf" srcId="{3ADA9103-50E2-4F7F-99B2-6D347FBC37D5}" destId="{F09A5447-70B5-4787-AEB6-54E9CB318F8F}" srcOrd="6" destOrd="0" presId="urn:microsoft.com/office/officeart/2005/8/layout/vList4"/>
    <dgm:cxn modelId="{8A6A97E0-96A8-4EF0-A567-B503C4E7673A}" type="presParOf" srcId="{F09A5447-70B5-4787-AEB6-54E9CB318F8F}" destId="{16514AF5-76E4-4FC5-852A-BF9BBABED4E5}" srcOrd="0" destOrd="0" presId="urn:microsoft.com/office/officeart/2005/8/layout/vList4"/>
    <dgm:cxn modelId="{2AD932B5-29BA-4DD0-8B66-6B52948B696F}" type="presParOf" srcId="{F09A5447-70B5-4787-AEB6-54E9CB318F8F}" destId="{DBD59D27-308A-4BFA-942B-91C06E8A7D15}" srcOrd="1" destOrd="0" presId="urn:microsoft.com/office/officeart/2005/8/layout/vList4"/>
    <dgm:cxn modelId="{D0E6F19D-C901-4EAD-9B0F-0BEBAEA740E4}" type="presParOf" srcId="{F09A5447-70B5-4787-AEB6-54E9CB318F8F}" destId="{8A6505F5-B816-476C-96BF-6AAD92D90EA7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EF18BE5-0830-4E45-AD67-4D4446778E7E}" type="doc">
      <dgm:prSet loTypeId="urn:microsoft.com/office/officeart/2005/8/layout/process1" loCatId="process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x-none"/>
        </a:p>
      </dgm:t>
    </dgm:pt>
    <dgm:pt modelId="{F6D794EA-65FF-4070-9D18-216B04673B47}">
      <dgm:prSet custT="1"/>
      <dgm:spPr/>
      <dgm:t>
        <a:bodyPr/>
        <a:lstStyle/>
        <a:p>
          <a:r>
            <a:rPr lang="x-none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Усовершенствование</a:t>
          </a:r>
          <a:r>
            <a:rPr lang="ru-RU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x-none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эндопротезирования</a:t>
          </a:r>
          <a:r>
            <a:rPr lang="ru-RU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x-none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аортального клапана</a:t>
          </a:r>
          <a:r>
            <a:rPr lang="ru-RU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x-none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(TAVI)</a:t>
          </a:r>
        </a:p>
      </dgm:t>
    </dgm:pt>
    <dgm:pt modelId="{670B169E-9220-45E8-9EFB-400B9261625C}" type="parTrans" cxnId="{2B8134B5-F9D1-4245-8067-CEB705296ED9}">
      <dgm:prSet/>
      <dgm:spPr/>
      <dgm:t>
        <a:bodyPr/>
        <a:lstStyle/>
        <a:p>
          <a:endParaRPr lang="x-none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4D99DCE-75B8-4E2A-8D7F-CC2B7A7516A6}" type="sibTrans" cxnId="{2B8134B5-F9D1-4245-8067-CEB705296ED9}">
      <dgm:prSet custT="1"/>
      <dgm:spPr/>
      <dgm:t>
        <a:bodyPr/>
        <a:lstStyle/>
        <a:p>
          <a:endParaRPr lang="x-none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D6ECEB3-7229-4DE0-90DD-E810D6A93DA2}">
      <dgm:prSet custT="1"/>
      <dgm:spPr/>
      <dgm:t>
        <a:bodyPr/>
        <a:lstStyle/>
        <a:p>
          <a:r>
            <a:rPr lang="x-none" sz="2400">
              <a:latin typeface="Times New Roman" panose="02020603050405020304" pitchFamily="18" charset="0"/>
              <a:cs typeface="Times New Roman" panose="02020603050405020304" pitchFamily="18" charset="0"/>
            </a:rPr>
            <a:t>Эмболизация</a:t>
          </a:r>
          <a:r>
            <a:rPr lang="ru-RU" sz="240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x-none" sz="2400">
              <a:latin typeface="Times New Roman" panose="02020603050405020304" pitchFamily="18" charset="0"/>
              <a:cs typeface="Times New Roman" panose="02020603050405020304" pitchFamily="18" charset="0"/>
            </a:rPr>
            <a:t>аневризм</a:t>
          </a:r>
          <a:r>
            <a:rPr lang="ru-RU" sz="240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x-none" sz="2400">
              <a:latin typeface="Times New Roman" panose="02020603050405020304" pitchFamily="18" charset="0"/>
              <a:cs typeface="Times New Roman" panose="02020603050405020304" pitchFamily="18" charset="0"/>
            </a:rPr>
            <a:t>головного мозга</a:t>
          </a:r>
        </a:p>
      </dgm:t>
    </dgm:pt>
    <dgm:pt modelId="{AB1FBAD5-9CE9-4979-B63F-53B7099C1F30}" type="parTrans" cxnId="{3D1BF450-234D-4F39-B366-CCC6693D71C4}">
      <dgm:prSet/>
      <dgm:spPr/>
      <dgm:t>
        <a:bodyPr/>
        <a:lstStyle/>
        <a:p>
          <a:endParaRPr lang="x-none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88CEB25-4934-433C-A031-7A1284C959DE}" type="sibTrans" cxnId="{3D1BF450-234D-4F39-B366-CCC6693D71C4}">
      <dgm:prSet/>
      <dgm:spPr/>
      <dgm:t>
        <a:bodyPr/>
        <a:lstStyle/>
        <a:p>
          <a:endParaRPr lang="x-none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F0343E5-4A97-4997-90D9-46124721F781}" type="pres">
      <dgm:prSet presAssocID="{EEF18BE5-0830-4E45-AD67-4D4446778E7E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D03439D-EAE1-4504-9E93-3D1A187C82D6}" type="pres">
      <dgm:prSet presAssocID="{F6D794EA-65FF-4070-9D18-216B04673B47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19774DC-D466-4823-AEFB-1EA4B04E5ED2}" type="pres">
      <dgm:prSet presAssocID="{E4D99DCE-75B8-4E2A-8D7F-CC2B7A7516A6}" presName="sibTrans" presStyleLbl="sibTrans2D1" presStyleIdx="0" presStyleCnt="1"/>
      <dgm:spPr/>
      <dgm:t>
        <a:bodyPr/>
        <a:lstStyle/>
        <a:p>
          <a:endParaRPr lang="en-US"/>
        </a:p>
      </dgm:t>
    </dgm:pt>
    <dgm:pt modelId="{93FEEDCC-7183-4F1A-BAC4-8605ED443546}" type="pres">
      <dgm:prSet presAssocID="{E4D99DCE-75B8-4E2A-8D7F-CC2B7A7516A6}" presName="connectorText" presStyleLbl="sibTrans2D1" presStyleIdx="0" presStyleCnt="1"/>
      <dgm:spPr/>
      <dgm:t>
        <a:bodyPr/>
        <a:lstStyle/>
        <a:p>
          <a:endParaRPr lang="en-US"/>
        </a:p>
      </dgm:t>
    </dgm:pt>
    <dgm:pt modelId="{955C1346-4D9A-4AEB-A886-BCF1E65A965B}" type="pres">
      <dgm:prSet presAssocID="{CD6ECEB3-7229-4DE0-90DD-E810D6A93DA2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88AF8A0-DFD3-4ADF-99B1-8AF4ABE06DDF}" type="presOf" srcId="{E4D99DCE-75B8-4E2A-8D7F-CC2B7A7516A6}" destId="{93FEEDCC-7183-4F1A-BAC4-8605ED443546}" srcOrd="1" destOrd="0" presId="urn:microsoft.com/office/officeart/2005/8/layout/process1"/>
    <dgm:cxn modelId="{3D1BF450-234D-4F39-B366-CCC6693D71C4}" srcId="{EEF18BE5-0830-4E45-AD67-4D4446778E7E}" destId="{CD6ECEB3-7229-4DE0-90DD-E810D6A93DA2}" srcOrd="1" destOrd="0" parTransId="{AB1FBAD5-9CE9-4979-B63F-53B7099C1F30}" sibTransId="{C88CEB25-4934-433C-A031-7A1284C959DE}"/>
    <dgm:cxn modelId="{8E575082-DFF8-4E29-9AE9-3246BD5CC7AF}" type="presOf" srcId="{EEF18BE5-0830-4E45-AD67-4D4446778E7E}" destId="{DF0343E5-4A97-4997-90D9-46124721F781}" srcOrd="0" destOrd="0" presId="urn:microsoft.com/office/officeart/2005/8/layout/process1"/>
    <dgm:cxn modelId="{F26877AA-7EF2-4AB3-B88B-C30EA27EDDBE}" type="presOf" srcId="{E4D99DCE-75B8-4E2A-8D7F-CC2B7A7516A6}" destId="{419774DC-D466-4823-AEFB-1EA4B04E5ED2}" srcOrd="0" destOrd="0" presId="urn:microsoft.com/office/officeart/2005/8/layout/process1"/>
    <dgm:cxn modelId="{2B8134B5-F9D1-4245-8067-CEB705296ED9}" srcId="{EEF18BE5-0830-4E45-AD67-4D4446778E7E}" destId="{F6D794EA-65FF-4070-9D18-216B04673B47}" srcOrd="0" destOrd="0" parTransId="{670B169E-9220-45E8-9EFB-400B9261625C}" sibTransId="{E4D99DCE-75B8-4E2A-8D7F-CC2B7A7516A6}"/>
    <dgm:cxn modelId="{AC928DE6-B9CF-47E1-8206-8D7FFF581B4C}" type="presOf" srcId="{F6D794EA-65FF-4070-9D18-216B04673B47}" destId="{9D03439D-EAE1-4504-9E93-3D1A187C82D6}" srcOrd="0" destOrd="0" presId="urn:microsoft.com/office/officeart/2005/8/layout/process1"/>
    <dgm:cxn modelId="{A46268FB-4168-4E04-92F4-CF2324A7313C}" type="presOf" srcId="{CD6ECEB3-7229-4DE0-90DD-E810D6A93DA2}" destId="{955C1346-4D9A-4AEB-A886-BCF1E65A965B}" srcOrd="0" destOrd="0" presId="urn:microsoft.com/office/officeart/2005/8/layout/process1"/>
    <dgm:cxn modelId="{E5F255F5-CCDE-4CB0-800C-14F73B7B5C5C}" type="presParOf" srcId="{DF0343E5-4A97-4997-90D9-46124721F781}" destId="{9D03439D-EAE1-4504-9E93-3D1A187C82D6}" srcOrd="0" destOrd="0" presId="urn:microsoft.com/office/officeart/2005/8/layout/process1"/>
    <dgm:cxn modelId="{A002E951-5030-4156-9304-4594100F5EEC}" type="presParOf" srcId="{DF0343E5-4A97-4997-90D9-46124721F781}" destId="{419774DC-D466-4823-AEFB-1EA4B04E5ED2}" srcOrd="1" destOrd="0" presId="urn:microsoft.com/office/officeart/2005/8/layout/process1"/>
    <dgm:cxn modelId="{47832001-068C-4539-90D2-3B5E48ACE754}" type="presParOf" srcId="{419774DC-D466-4823-AEFB-1EA4B04E5ED2}" destId="{93FEEDCC-7183-4F1A-BAC4-8605ED443546}" srcOrd="0" destOrd="0" presId="urn:microsoft.com/office/officeart/2005/8/layout/process1"/>
    <dgm:cxn modelId="{2BCA8F84-446E-4D11-A63D-BF9CB7551799}" type="presParOf" srcId="{DF0343E5-4A97-4997-90D9-46124721F781}" destId="{955C1346-4D9A-4AEB-A886-BCF1E65A965B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EE64823-19FC-4E12-BB91-008DAEC8034F}" type="doc">
      <dgm:prSet loTypeId="urn:microsoft.com/office/officeart/2005/8/layout/lProcess2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x-none"/>
        </a:p>
      </dgm:t>
    </dgm:pt>
    <dgm:pt modelId="{3E9D85DA-55EC-4CCA-86A9-418E45DF0E28}">
      <dgm:prSet custT="1"/>
      <dgm:spPr/>
      <dgm:t>
        <a:bodyPr/>
        <a:lstStyle/>
        <a:p>
          <a:r>
            <a:rPr lang="x-none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Кардио</a:t>
          </a:r>
          <a:r>
            <a:rPr lang="ru-RU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хирург</a:t>
          </a:r>
          <a:endParaRPr lang="x-none" sz="16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2E8AAE2-75E5-487C-8774-FEA2425153FD}" type="parTrans" cxnId="{D3A80D83-E1FE-472E-962A-C99362D8E2EC}">
      <dgm:prSet/>
      <dgm:spPr/>
      <dgm:t>
        <a:bodyPr/>
        <a:lstStyle/>
        <a:p>
          <a:endParaRPr lang="x-none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CBBAA9A-7E64-4A62-BE14-67D783778C81}" type="sibTrans" cxnId="{D3A80D83-E1FE-472E-962A-C99362D8E2EC}">
      <dgm:prSet/>
      <dgm:spPr/>
      <dgm:t>
        <a:bodyPr/>
        <a:lstStyle/>
        <a:p>
          <a:endParaRPr lang="x-none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059DD67-4EF7-415E-9DCE-C62D3C3387FF}">
      <dgm:prSet custT="1"/>
      <dgm:spPr/>
      <dgm:t>
        <a:bodyPr/>
        <a:lstStyle/>
        <a:p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1483</a:t>
          </a:r>
          <a:endParaRPr lang="x-none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0405368-1289-40DB-AE74-E567FF7C54AB}" type="parTrans" cxnId="{381ABE63-C37F-4651-97DF-79FDFDB2E873}">
      <dgm:prSet/>
      <dgm:spPr/>
      <dgm:t>
        <a:bodyPr/>
        <a:lstStyle/>
        <a:p>
          <a:endParaRPr lang="x-none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4596ACB-61B0-402A-82EB-6E035A0DD715}" type="sibTrans" cxnId="{381ABE63-C37F-4651-97DF-79FDFDB2E873}">
      <dgm:prSet/>
      <dgm:spPr/>
      <dgm:t>
        <a:bodyPr/>
        <a:lstStyle/>
        <a:p>
          <a:endParaRPr lang="x-none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A2C1FD5-4B19-4CEB-BE33-32D782FBF42B}">
      <dgm:prSet custT="1"/>
      <dgm:spPr/>
      <dgm:t>
        <a:bodyPr/>
        <a:lstStyle/>
        <a:p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2090</a:t>
          </a:r>
          <a:endParaRPr lang="x-none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9947728-D8CB-4ACA-9D91-D39D09076455}" type="parTrans" cxnId="{3F8AE0D3-6445-4745-8CE5-D503E770928E}">
      <dgm:prSet/>
      <dgm:spPr/>
      <dgm:t>
        <a:bodyPr/>
        <a:lstStyle/>
        <a:p>
          <a:endParaRPr lang="x-none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36EC790-773C-4D72-859B-004941242989}" type="sibTrans" cxnId="{3F8AE0D3-6445-4745-8CE5-D503E770928E}">
      <dgm:prSet/>
      <dgm:spPr/>
      <dgm:t>
        <a:bodyPr/>
        <a:lstStyle/>
        <a:p>
          <a:endParaRPr lang="x-none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C9E82B9-9FCC-4ED0-A75B-76AF7901FC21}">
      <dgm:prSet custT="1"/>
      <dgm:spPr/>
      <dgm:t>
        <a:bodyPr/>
        <a:lstStyle/>
        <a:p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2781</a:t>
          </a:r>
          <a:endParaRPr lang="x-none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F690B99-D110-4C26-87DB-D72E6459D871}" type="parTrans" cxnId="{93956A45-FADF-47F2-8198-2B6874CE1566}">
      <dgm:prSet/>
      <dgm:spPr/>
      <dgm:t>
        <a:bodyPr/>
        <a:lstStyle/>
        <a:p>
          <a:endParaRPr lang="x-none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F31E3CB-108B-40A3-AA7A-FA39FAADC7A3}" type="sibTrans" cxnId="{93956A45-FADF-47F2-8198-2B6874CE1566}">
      <dgm:prSet/>
      <dgm:spPr/>
      <dgm:t>
        <a:bodyPr/>
        <a:lstStyle/>
        <a:p>
          <a:endParaRPr lang="x-none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32DF597-4C56-4B30-885C-92F101F5ADFB}">
      <dgm:prSet custT="1"/>
      <dgm:spPr/>
      <dgm:t>
        <a:bodyPr/>
        <a:lstStyle/>
        <a:p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2533</a:t>
          </a:r>
          <a:endParaRPr lang="x-none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6758954-3AC9-4D0F-BC5F-AD5579189770}" type="parTrans" cxnId="{37B54F4C-C551-45FD-8C12-7BC9C761A47A}">
      <dgm:prSet/>
      <dgm:spPr/>
      <dgm:t>
        <a:bodyPr/>
        <a:lstStyle/>
        <a:p>
          <a:endParaRPr lang="x-none"/>
        </a:p>
      </dgm:t>
    </dgm:pt>
    <dgm:pt modelId="{B69550E6-2232-4063-80D2-C0A479E0BFED}" type="sibTrans" cxnId="{37B54F4C-C551-45FD-8C12-7BC9C761A47A}">
      <dgm:prSet/>
      <dgm:spPr/>
      <dgm:t>
        <a:bodyPr/>
        <a:lstStyle/>
        <a:p>
          <a:endParaRPr lang="x-none"/>
        </a:p>
      </dgm:t>
    </dgm:pt>
    <dgm:pt modelId="{34433187-5362-473F-8B08-B744DF5E2102}" type="pres">
      <dgm:prSet presAssocID="{3EE64823-19FC-4E12-BB91-008DAEC8034F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A4EBD4E-EA65-492F-8A26-6FFEA72F5EF3}" type="pres">
      <dgm:prSet presAssocID="{3E9D85DA-55EC-4CCA-86A9-418E45DF0E28}" presName="compNode" presStyleCnt="0"/>
      <dgm:spPr/>
    </dgm:pt>
    <dgm:pt modelId="{C8C8989A-65FB-40AA-A5EB-07CA027881E9}" type="pres">
      <dgm:prSet presAssocID="{3E9D85DA-55EC-4CCA-86A9-418E45DF0E28}" presName="aNode" presStyleLbl="bgShp" presStyleIdx="0" presStyleCnt="1" custLinFactNeighborX="49" custLinFactNeighborY="-7382"/>
      <dgm:spPr/>
      <dgm:t>
        <a:bodyPr/>
        <a:lstStyle/>
        <a:p>
          <a:endParaRPr lang="en-US"/>
        </a:p>
      </dgm:t>
    </dgm:pt>
    <dgm:pt modelId="{0006D48D-46F4-4E8B-93E5-C8CAF9ACC028}" type="pres">
      <dgm:prSet presAssocID="{3E9D85DA-55EC-4CCA-86A9-418E45DF0E28}" presName="textNode" presStyleLbl="bgShp" presStyleIdx="0" presStyleCnt="1"/>
      <dgm:spPr/>
      <dgm:t>
        <a:bodyPr/>
        <a:lstStyle/>
        <a:p>
          <a:endParaRPr lang="en-US"/>
        </a:p>
      </dgm:t>
    </dgm:pt>
    <dgm:pt modelId="{C02E83C1-2095-40E9-9BE1-D1B4D443A288}" type="pres">
      <dgm:prSet presAssocID="{3E9D85DA-55EC-4CCA-86A9-418E45DF0E28}" presName="compChildNode" presStyleCnt="0"/>
      <dgm:spPr/>
    </dgm:pt>
    <dgm:pt modelId="{0A5BCC3D-0F53-4708-9FB8-5CABEC63B8BC}" type="pres">
      <dgm:prSet presAssocID="{3E9D85DA-55EC-4CCA-86A9-418E45DF0E28}" presName="theInnerList" presStyleCnt="0"/>
      <dgm:spPr/>
    </dgm:pt>
    <dgm:pt modelId="{8AD0E618-75CF-4608-8C53-5D5B89C86B5E}" type="pres">
      <dgm:prSet presAssocID="{4059DD67-4EF7-415E-9DCE-C62D3C3387FF}" presName="child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F0FF681-4D13-47EC-8F01-101758D5BBDB}" type="pres">
      <dgm:prSet presAssocID="{4059DD67-4EF7-415E-9DCE-C62D3C3387FF}" presName="aSpace2" presStyleCnt="0"/>
      <dgm:spPr/>
    </dgm:pt>
    <dgm:pt modelId="{A3EF8DF5-BBF6-42ED-AB28-B8CEC0739CE0}" type="pres">
      <dgm:prSet presAssocID="{DA2C1FD5-4B19-4CEB-BE33-32D782FBF42B}" presName="child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6F60FD-97D9-4348-84C0-2320380F58A6}" type="pres">
      <dgm:prSet presAssocID="{DA2C1FD5-4B19-4CEB-BE33-32D782FBF42B}" presName="aSpace2" presStyleCnt="0"/>
      <dgm:spPr/>
    </dgm:pt>
    <dgm:pt modelId="{20029DCE-849F-4DC5-9ED6-5BDD3E546E03}" type="pres">
      <dgm:prSet presAssocID="{D32DF597-4C56-4B30-885C-92F101F5ADFB}" presName="child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2C7416D-EB48-4B23-B4CA-C1D8D653152A}" type="pres">
      <dgm:prSet presAssocID="{D32DF597-4C56-4B30-885C-92F101F5ADFB}" presName="aSpace2" presStyleCnt="0"/>
      <dgm:spPr/>
    </dgm:pt>
    <dgm:pt modelId="{A8E04C81-4345-451B-B6DD-7ACB29D0EDCA}" type="pres">
      <dgm:prSet presAssocID="{7C9E82B9-9FCC-4ED0-A75B-76AF7901FC21}" presName="child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EBEC4DC-E978-4CC9-955D-A3E6B33BB805}" type="presOf" srcId="{D32DF597-4C56-4B30-885C-92F101F5ADFB}" destId="{20029DCE-849F-4DC5-9ED6-5BDD3E546E03}" srcOrd="0" destOrd="0" presId="urn:microsoft.com/office/officeart/2005/8/layout/lProcess2"/>
    <dgm:cxn modelId="{93956A45-FADF-47F2-8198-2B6874CE1566}" srcId="{3E9D85DA-55EC-4CCA-86A9-418E45DF0E28}" destId="{7C9E82B9-9FCC-4ED0-A75B-76AF7901FC21}" srcOrd="3" destOrd="0" parTransId="{5F690B99-D110-4C26-87DB-D72E6459D871}" sibTransId="{FF31E3CB-108B-40A3-AA7A-FA39FAADC7A3}"/>
    <dgm:cxn modelId="{CCA15F19-1F69-49A6-B204-0C8F23976102}" type="presOf" srcId="{4059DD67-4EF7-415E-9DCE-C62D3C3387FF}" destId="{8AD0E618-75CF-4608-8C53-5D5B89C86B5E}" srcOrd="0" destOrd="0" presId="urn:microsoft.com/office/officeart/2005/8/layout/lProcess2"/>
    <dgm:cxn modelId="{8995DB0B-0D4A-48ED-8430-DC615CB40F5A}" type="presOf" srcId="{3EE64823-19FC-4E12-BB91-008DAEC8034F}" destId="{34433187-5362-473F-8B08-B744DF5E2102}" srcOrd="0" destOrd="0" presId="urn:microsoft.com/office/officeart/2005/8/layout/lProcess2"/>
    <dgm:cxn modelId="{381ABE63-C37F-4651-97DF-79FDFDB2E873}" srcId="{3E9D85DA-55EC-4CCA-86A9-418E45DF0E28}" destId="{4059DD67-4EF7-415E-9DCE-C62D3C3387FF}" srcOrd="0" destOrd="0" parTransId="{F0405368-1289-40DB-AE74-E567FF7C54AB}" sibTransId="{44596ACB-61B0-402A-82EB-6E035A0DD715}"/>
    <dgm:cxn modelId="{EF71451C-33E3-4E13-94A9-3C297D8674C4}" type="presOf" srcId="{3E9D85DA-55EC-4CCA-86A9-418E45DF0E28}" destId="{C8C8989A-65FB-40AA-A5EB-07CA027881E9}" srcOrd="0" destOrd="0" presId="urn:microsoft.com/office/officeart/2005/8/layout/lProcess2"/>
    <dgm:cxn modelId="{717CB615-B163-4BF3-A3DE-0BA69A13B0D2}" type="presOf" srcId="{3E9D85DA-55EC-4CCA-86A9-418E45DF0E28}" destId="{0006D48D-46F4-4E8B-93E5-C8CAF9ACC028}" srcOrd="1" destOrd="0" presId="urn:microsoft.com/office/officeart/2005/8/layout/lProcess2"/>
    <dgm:cxn modelId="{3F8AE0D3-6445-4745-8CE5-D503E770928E}" srcId="{3E9D85DA-55EC-4CCA-86A9-418E45DF0E28}" destId="{DA2C1FD5-4B19-4CEB-BE33-32D782FBF42B}" srcOrd="1" destOrd="0" parTransId="{19947728-D8CB-4ACA-9D91-D39D09076455}" sibTransId="{136EC790-773C-4D72-859B-004941242989}"/>
    <dgm:cxn modelId="{37B54F4C-C551-45FD-8C12-7BC9C761A47A}" srcId="{3E9D85DA-55EC-4CCA-86A9-418E45DF0E28}" destId="{D32DF597-4C56-4B30-885C-92F101F5ADFB}" srcOrd="2" destOrd="0" parTransId="{36758954-3AC9-4D0F-BC5F-AD5579189770}" sibTransId="{B69550E6-2232-4063-80D2-C0A479E0BFED}"/>
    <dgm:cxn modelId="{D3A80D83-E1FE-472E-962A-C99362D8E2EC}" srcId="{3EE64823-19FC-4E12-BB91-008DAEC8034F}" destId="{3E9D85DA-55EC-4CCA-86A9-418E45DF0E28}" srcOrd="0" destOrd="0" parTransId="{F2E8AAE2-75E5-487C-8774-FEA2425153FD}" sibTransId="{FCBBAA9A-7E64-4A62-BE14-67D783778C81}"/>
    <dgm:cxn modelId="{53B2689A-6DD6-4B0F-B8B8-01DF167323BE}" type="presOf" srcId="{DA2C1FD5-4B19-4CEB-BE33-32D782FBF42B}" destId="{A3EF8DF5-BBF6-42ED-AB28-B8CEC0739CE0}" srcOrd="0" destOrd="0" presId="urn:microsoft.com/office/officeart/2005/8/layout/lProcess2"/>
    <dgm:cxn modelId="{1E140DE1-2D2E-4022-83E1-744264C49780}" type="presOf" srcId="{7C9E82B9-9FCC-4ED0-A75B-76AF7901FC21}" destId="{A8E04C81-4345-451B-B6DD-7ACB29D0EDCA}" srcOrd="0" destOrd="0" presId="urn:microsoft.com/office/officeart/2005/8/layout/lProcess2"/>
    <dgm:cxn modelId="{81909669-E811-4B96-8D4D-248CA3F9EEBD}" type="presParOf" srcId="{34433187-5362-473F-8B08-B744DF5E2102}" destId="{0A4EBD4E-EA65-492F-8A26-6FFEA72F5EF3}" srcOrd="0" destOrd="0" presId="urn:microsoft.com/office/officeart/2005/8/layout/lProcess2"/>
    <dgm:cxn modelId="{3302C0C5-5DBF-4BF0-8CC1-4EA88D6B8829}" type="presParOf" srcId="{0A4EBD4E-EA65-492F-8A26-6FFEA72F5EF3}" destId="{C8C8989A-65FB-40AA-A5EB-07CA027881E9}" srcOrd="0" destOrd="0" presId="urn:microsoft.com/office/officeart/2005/8/layout/lProcess2"/>
    <dgm:cxn modelId="{F12374EF-1F12-45CD-83C6-F6898EA00040}" type="presParOf" srcId="{0A4EBD4E-EA65-492F-8A26-6FFEA72F5EF3}" destId="{0006D48D-46F4-4E8B-93E5-C8CAF9ACC028}" srcOrd="1" destOrd="0" presId="urn:microsoft.com/office/officeart/2005/8/layout/lProcess2"/>
    <dgm:cxn modelId="{AFF8913E-DFA5-4BAE-869B-A000C5E91FFB}" type="presParOf" srcId="{0A4EBD4E-EA65-492F-8A26-6FFEA72F5EF3}" destId="{C02E83C1-2095-40E9-9BE1-D1B4D443A288}" srcOrd="2" destOrd="0" presId="urn:microsoft.com/office/officeart/2005/8/layout/lProcess2"/>
    <dgm:cxn modelId="{2653AB1B-0FD3-4D42-9209-05671E614099}" type="presParOf" srcId="{C02E83C1-2095-40E9-9BE1-D1B4D443A288}" destId="{0A5BCC3D-0F53-4708-9FB8-5CABEC63B8BC}" srcOrd="0" destOrd="0" presId="urn:microsoft.com/office/officeart/2005/8/layout/lProcess2"/>
    <dgm:cxn modelId="{04221649-DE01-4144-A211-E5799B7CD6E7}" type="presParOf" srcId="{0A5BCC3D-0F53-4708-9FB8-5CABEC63B8BC}" destId="{8AD0E618-75CF-4608-8C53-5D5B89C86B5E}" srcOrd="0" destOrd="0" presId="urn:microsoft.com/office/officeart/2005/8/layout/lProcess2"/>
    <dgm:cxn modelId="{CECEC0BC-1FB0-43F3-BB5D-82C03282A12C}" type="presParOf" srcId="{0A5BCC3D-0F53-4708-9FB8-5CABEC63B8BC}" destId="{0F0FF681-4D13-47EC-8F01-101758D5BBDB}" srcOrd="1" destOrd="0" presId="urn:microsoft.com/office/officeart/2005/8/layout/lProcess2"/>
    <dgm:cxn modelId="{49D82194-BC99-4877-BFCD-D4FF85C9E983}" type="presParOf" srcId="{0A5BCC3D-0F53-4708-9FB8-5CABEC63B8BC}" destId="{A3EF8DF5-BBF6-42ED-AB28-B8CEC0739CE0}" srcOrd="2" destOrd="0" presId="urn:microsoft.com/office/officeart/2005/8/layout/lProcess2"/>
    <dgm:cxn modelId="{FE7ABB29-A06E-40BE-9602-EA85CCF5972D}" type="presParOf" srcId="{0A5BCC3D-0F53-4708-9FB8-5CABEC63B8BC}" destId="{BA6F60FD-97D9-4348-84C0-2320380F58A6}" srcOrd="3" destOrd="0" presId="urn:microsoft.com/office/officeart/2005/8/layout/lProcess2"/>
    <dgm:cxn modelId="{08E6595D-BB4A-4785-BE91-32CA24715EA4}" type="presParOf" srcId="{0A5BCC3D-0F53-4708-9FB8-5CABEC63B8BC}" destId="{20029DCE-849F-4DC5-9ED6-5BDD3E546E03}" srcOrd="4" destOrd="0" presId="urn:microsoft.com/office/officeart/2005/8/layout/lProcess2"/>
    <dgm:cxn modelId="{9148490C-66BB-45C0-92B9-8A3F49B4B943}" type="presParOf" srcId="{0A5BCC3D-0F53-4708-9FB8-5CABEC63B8BC}" destId="{C2C7416D-EB48-4B23-B4CA-C1D8D653152A}" srcOrd="5" destOrd="0" presId="urn:microsoft.com/office/officeart/2005/8/layout/lProcess2"/>
    <dgm:cxn modelId="{80BB1475-7719-4042-93E8-BA8F420EF4BC}" type="presParOf" srcId="{0A5BCC3D-0F53-4708-9FB8-5CABEC63B8BC}" destId="{A8E04C81-4345-451B-B6DD-7ACB29D0EDCA}" srcOrd="6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EE64823-19FC-4E12-BB91-008DAEC8034F}" type="doc">
      <dgm:prSet loTypeId="urn:microsoft.com/office/officeart/2005/8/layout/lProcess2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x-none"/>
        </a:p>
      </dgm:t>
    </dgm:pt>
    <dgm:pt modelId="{3E9D85DA-55EC-4CCA-86A9-418E45DF0E28}">
      <dgm:prSet custT="1"/>
      <dgm:spPr/>
      <dgm:t>
        <a:bodyPr/>
        <a:lstStyle/>
        <a:p>
          <a:r>
            <a:rPr lang="ru-RU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Детский к</a:t>
          </a:r>
          <a:r>
            <a:rPr lang="x-none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ардио</a:t>
          </a:r>
          <a:r>
            <a:rPr lang="ru-RU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хирург</a:t>
          </a:r>
          <a:endParaRPr lang="x-none" sz="16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2E8AAE2-75E5-487C-8774-FEA2425153FD}" type="parTrans" cxnId="{D3A80D83-E1FE-472E-962A-C99362D8E2EC}">
      <dgm:prSet/>
      <dgm:spPr/>
      <dgm:t>
        <a:bodyPr/>
        <a:lstStyle/>
        <a:p>
          <a:endParaRPr lang="x-none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CBBAA9A-7E64-4A62-BE14-67D783778C81}" type="sibTrans" cxnId="{D3A80D83-E1FE-472E-962A-C99362D8E2EC}">
      <dgm:prSet/>
      <dgm:spPr/>
      <dgm:t>
        <a:bodyPr/>
        <a:lstStyle/>
        <a:p>
          <a:endParaRPr lang="x-none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059DD67-4EF7-415E-9DCE-C62D3C3387FF}">
      <dgm:prSet custT="1"/>
      <dgm:spPr/>
      <dgm:t>
        <a:bodyPr/>
        <a:lstStyle/>
        <a:p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1317</a:t>
          </a:r>
          <a:endParaRPr lang="x-none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0405368-1289-40DB-AE74-E567FF7C54AB}" type="parTrans" cxnId="{381ABE63-C37F-4651-97DF-79FDFDB2E873}">
      <dgm:prSet/>
      <dgm:spPr/>
      <dgm:t>
        <a:bodyPr/>
        <a:lstStyle/>
        <a:p>
          <a:endParaRPr lang="x-none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4596ACB-61B0-402A-82EB-6E035A0DD715}" type="sibTrans" cxnId="{381ABE63-C37F-4651-97DF-79FDFDB2E873}">
      <dgm:prSet/>
      <dgm:spPr/>
      <dgm:t>
        <a:bodyPr/>
        <a:lstStyle/>
        <a:p>
          <a:endParaRPr lang="x-none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A2C1FD5-4B19-4CEB-BE33-32D782FBF42B}">
      <dgm:prSet custT="1"/>
      <dgm:spPr/>
      <dgm:t>
        <a:bodyPr/>
        <a:lstStyle/>
        <a:p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1247</a:t>
          </a:r>
          <a:endParaRPr lang="x-none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9947728-D8CB-4ACA-9D91-D39D09076455}" type="parTrans" cxnId="{3F8AE0D3-6445-4745-8CE5-D503E770928E}">
      <dgm:prSet/>
      <dgm:spPr/>
      <dgm:t>
        <a:bodyPr/>
        <a:lstStyle/>
        <a:p>
          <a:endParaRPr lang="x-none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36EC790-773C-4D72-859B-004941242989}" type="sibTrans" cxnId="{3F8AE0D3-6445-4745-8CE5-D503E770928E}">
      <dgm:prSet/>
      <dgm:spPr/>
      <dgm:t>
        <a:bodyPr/>
        <a:lstStyle/>
        <a:p>
          <a:endParaRPr lang="x-none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C9E82B9-9FCC-4ED0-A75B-76AF7901FC21}">
      <dgm:prSet custT="1"/>
      <dgm:spPr/>
      <dgm:t>
        <a:bodyPr/>
        <a:lstStyle/>
        <a:p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1377</a:t>
          </a:r>
          <a:endParaRPr lang="x-none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F690B99-D110-4C26-87DB-D72E6459D871}" type="parTrans" cxnId="{93956A45-FADF-47F2-8198-2B6874CE1566}">
      <dgm:prSet/>
      <dgm:spPr/>
      <dgm:t>
        <a:bodyPr/>
        <a:lstStyle/>
        <a:p>
          <a:endParaRPr lang="x-none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F31E3CB-108B-40A3-AA7A-FA39FAADC7A3}" type="sibTrans" cxnId="{93956A45-FADF-47F2-8198-2B6874CE1566}">
      <dgm:prSet/>
      <dgm:spPr/>
      <dgm:t>
        <a:bodyPr/>
        <a:lstStyle/>
        <a:p>
          <a:endParaRPr lang="x-none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DD41ABE-05D4-4A11-A4F3-660846ED4C09}">
      <dgm:prSet/>
      <dgm:spPr/>
      <dgm:t>
        <a:bodyPr/>
        <a:lstStyle/>
        <a:p>
          <a:r>
            <a:rPr lang="ru-RU" dirty="0"/>
            <a:t>1431</a:t>
          </a:r>
          <a:endParaRPr lang="x-none" dirty="0"/>
        </a:p>
      </dgm:t>
    </dgm:pt>
    <dgm:pt modelId="{4EBF6457-AFAA-41AC-A85A-1654EA39CACE}" type="parTrans" cxnId="{EC6CB1D3-491A-4557-8D98-AA1F36C42AC3}">
      <dgm:prSet/>
      <dgm:spPr/>
      <dgm:t>
        <a:bodyPr/>
        <a:lstStyle/>
        <a:p>
          <a:endParaRPr lang="x-none"/>
        </a:p>
      </dgm:t>
    </dgm:pt>
    <dgm:pt modelId="{1B07FFE9-57DD-4DEB-A7FB-8C055A5E7AE6}" type="sibTrans" cxnId="{EC6CB1D3-491A-4557-8D98-AA1F36C42AC3}">
      <dgm:prSet/>
      <dgm:spPr/>
      <dgm:t>
        <a:bodyPr/>
        <a:lstStyle/>
        <a:p>
          <a:endParaRPr lang="x-none"/>
        </a:p>
      </dgm:t>
    </dgm:pt>
    <dgm:pt modelId="{34433187-5362-473F-8B08-B744DF5E2102}" type="pres">
      <dgm:prSet presAssocID="{3EE64823-19FC-4E12-BB91-008DAEC8034F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A4EBD4E-EA65-492F-8A26-6FFEA72F5EF3}" type="pres">
      <dgm:prSet presAssocID="{3E9D85DA-55EC-4CCA-86A9-418E45DF0E28}" presName="compNode" presStyleCnt="0"/>
      <dgm:spPr/>
    </dgm:pt>
    <dgm:pt modelId="{C8C8989A-65FB-40AA-A5EB-07CA027881E9}" type="pres">
      <dgm:prSet presAssocID="{3E9D85DA-55EC-4CCA-86A9-418E45DF0E28}" presName="aNode" presStyleLbl="bgShp" presStyleIdx="0" presStyleCnt="1" custLinFactNeighborX="5910" custLinFactNeighborY="2282"/>
      <dgm:spPr/>
      <dgm:t>
        <a:bodyPr/>
        <a:lstStyle/>
        <a:p>
          <a:endParaRPr lang="en-US"/>
        </a:p>
      </dgm:t>
    </dgm:pt>
    <dgm:pt modelId="{0006D48D-46F4-4E8B-93E5-C8CAF9ACC028}" type="pres">
      <dgm:prSet presAssocID="{3E9D85DA-55EC-4CCA-86A9-418E45DF0E28}" presName="textNode" presStyleLbl="bgShp" presStyleIdx="0" presStyleCnt="1"/>
      <dgm:spPr/>
      <dgm:t>
        <a:bodyPr/>
        <a:lstStyle/>
        <a:p>
          <a:endParaRPr lang="en-US"/>
        </a:p>
      </dgm:t>
    </dgm:pt>
    <dgm:pt modelId="{C02E83C1-2095-40E9-9BE1-D1B4D443A288}" type="pres">
      <dgm:prSet presAssocID="{3E9D85DA-55EC-4CCA-86A9-418E45DF0E28}" presName="compChildNode" presStyleCnt="0"/>
      <dgm:spPr/>
    </dgm:pt>
    <dgm:pt modelId="{0A5BCC3D-0F53-4708-9FB8-5CABEC63B8BC}" type="pres">
      <dgm:prSet presAssocID="{3E9D85DA-55EC-4CCA-86A9-418E45DF0E28}" presName="theInnerList" presStyleCnt="0"/>
      <dgm:spPr/>
    </dgm:pt>
    <dgm:pt modelId="{8AD0E618-75CF-4608-8C53-5D5B89C86B5E}" type="pres">
      <dgm:prSet presAssocID="{4059DD67-4EF7-415E-9DCE-C62D3C3387FF}" presName="child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F0FF681-4D13-47EC-8F01-101758D5BBDB}" type="pres">
      <dgm:prSet presAssocID="{4059DD67-4EF7-415E-9DCE-C62D3C3387FF}" presName="aSpace2" presStyleCnt="0"/>
      <dgm:spPr/>
    </dgm:pt>
    <dgm:pt modelId="{A3EF8DF5-BBF6-42ED-AB28-B8CEC0739CE0}" type="pres">
      <dgm:prSet presAssocID="{DA2C1FD5-4B19-4CEB-BE33-32D782FBF42B}" presName="child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6F60FD-97D9-4348-84C0-2320380F58A6}" type="pres">
      <dgm:prSet presAssocID="{DA2C1FD5-4B19-4CEB-BE33-32D782FBF42B}" presName="aSpace2" presStyleCnt="0"/>
      <dgm:spPr/>
    </dgm:pt>
    <dgm:pt modelId="{A8E04C81-4345-451B-B6DD-7ACB29D0EDCA}" type="pres">
      <dgm:prSet presAssocID="{7C9E82B9-9FCC-4ED0-A75B-76AF7901FC21}" presName="child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1C7D541-4878-4371-B5DF-48C761AAF5E4}" type="pres">
      <dgm:prSet presAssocID="{7C9E82B9-9FCC-4ED0-A75B-76AF7901FC21}" presName="aSpace2" presStyleCnt="0"/>
      <dgm:spPr/>
    </dgm:pt>
    <dgm:pt modelId="{BC716DBB-1D2D-44FC-A4D6-06FB6B9FA391}" type="pres">
      <dgm:prSet presAssocID="{1DD41ABE-05D4-4A11-A4F3-660846ED4C09}" presName="child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3956A45-FADF-47F2-8198-2B6874CE1566}" srcId="{3E9D85DA-55EC-4CCA-86A9-418E45DF0E28}" destId="{7C9E82B9-9FCC-4ED0-A75B-76AF7901FC21}" srcOrd="2" destOrd="0" parTransId="{5F690B99-D110-4C26-87DB-D72E6459D871}" sibTransId="{FF31E3CB-108B-40A3-AA7A-FA39FAADC7A3}"/>
    <dgm:cxn modelId="{CCA15F19-1F69-49A6-B204-0C8F23976102}" type="presOf" srcId="{4059DD67-4EF7-415E-9DCE-C62D3C3387FF}" destId="{8AD0E618-75CF-4608-8C53-5D5B89C86B5E}" srcOrd="0" destOrd="0" presId="urn:microsoft.com/office/officeart/2005/8/layout/lProcess2"/>
    <dgm:cxn modelId="{7D3EB25F-786B-4AB7-8B2D-03CCD734B673}" type="presOf" srcId="{1DD41ABE-05D4-4A11-A4F3-660846ED4C09}" destId="{BC716DBB-1D2D-44FC-A4D6-06FB6B9FA391}" srcOrd="0" destOrd="0" presId="urn:microsoft.com/office/officeart/2005/8/layout/lProcess2"/>
    <dgm:cxn modelId="{8995DB0B-0D4A-48ED-8430-DC615CB40F5A}" type="presOf" srcId="{3EE64823-19FC-4E12-BB91-008DAEC8034F}" destId="{34433187-5362-473F-8B08-B744DF5E2102}" srcOrd="0" destOrd="0" presId="urn:microsoft.com/office/officeart/2005/8/layout/lProcess2"/>
    <dgm:cxn modelId="{381ABE63-C37F-4651-97DF-79FDFDB2E873}" srcId="{3E9D85DA-55EC-4CCA-86A9-418E45DF0E28}" destId="{4059DD67-4EF7-415E-9DCE-C62D3C3387FF}" srcOrd="0" destOrd="0" parTransId="{F0405368-1289-40DB-AE74-E567FF7C54AB}" sibTransId="{44596ACB-61B0-402A-82EB-6E035A0DD715}"/>
    <dgm:cxn modelId="{EF71451C-33E3-4E13-94A9-3C297D8674C4}" type="presOf" srcId="{3E9D85DA-55EC-4CCA-86A9-418E45DF0E28}" destId="{C8C8989A-65FB-40AA-A5EB-07CA027881E9}" srcOrd="0" destOrd="0" presId="urn:microsoft.com/office/officeart/2005/8/layout/lProcess2"/>
    <dgm:cxn modelId="{717CB615-B163-4BF3-A3DE-0BA69A13B0D2}" type="presOf" srcId="{3E9D85DA-55EC-4CCA-86A9-418E45DF0E28}" destId="{0006D48D-46F4-4E8B-93E5-C8CAF9ACC028}" srcOrd="1" destOrd="0" presId="urn:microsoft.com/office/officeart/2005/8/layout/lProcess2"/>
    <dgm:cxn modelId="{3F8AE0D3-6445-4745-8CE5-D503E770928E}" srcId="{3E9D85DA-55EC-4CCA-86A9-418E45DF0E28}" destId="{DA2C1FD5-4B19-4CEB-BE33-32D782FBF42B}" srcOrd="1" destOrd="0" parTransId="{19947728-D8CB-4ACA-9D91-D39D09076455}" sibTransId="{136EC790-773C-4D72-859B-004941242989}"/>
    <dgm:cxn modelId="{D3A80D83-E1FE-472E-962A-C99362D8E2EC}" srcId="{3EE64823-19FC-4E12-BB91-008DAEC8034F}" destId="{3E9D85DA-55EC-4CCA-86A9-418E45DF0E28}" srcOrd="0" destOrd="0" parTransId="{F2E8AAE2-75E5-487C-8774-FEA2425153FD}" sibTransId="{FCBBAA9A-7E64-4A62-BE14-67D783778C81}"/>
    <dgm:cxn modelId="{EC6CB1D3-491A-4557-8D98-AA1F36C42AC3}" srcId="{3E9D85DA-55EC-4CCA-86A9-418E45DF0E28}" destId="{1DD41ABE-05D4-4A11-A4F3-660846ED4C09}" srcOrd="3" destOrd="0" parTransId="{4EBF6457-AFAA-41AC-A85A-1654EA39CACE}" sibTransId="{1B07FFE9-57DD-4DEB-A7FB-8C055A5E7AE6}"/>
    <dgm:cxn modelId="{53B2689A-6DD6-4B0F-B8B8-01DF167323BE}" type="presOf" srcId="{DA2C1FD5-4B19-4CEB-BE33-32D782FBF42B}" destId="{A3EF8DF5-BBF6-42ED-AB28-B8CEC0739CE0}" srcOrd="0" destOrd="0" presId="urn:microsoft.com/office/officeart/2005/8/layout/lProcess2"/>
    <dgm:cxn modelId="{1E140DE1-2D2E-4022-83E1-744264C49780}" type="presOf" srcId="{7C9E82B9-9FCC-4ED0-A75B-76AF7901FC21}" destId="{A8E04C81-4345-451B-B6DD-7ACB29D0EDCA}" srcOrd="0" destOrd="0" presId="urn:microsoft.com/office/officeart/2005/8/layout/lProcess2"/>
    <dgm:cxn modelId="{81909669-E811-4B96-8D4D-248CA3F9EEBD}" type="presParOf" srcId="{34433187-5362-473F-8B08-B744DF5E2102}" destId="{0A4EBD4E-EA65-492F-8A26-6FFEA72F5EF3}" srcOrd="0" destOrd="0" presId="urn:microsoft.com/office/officeart/2005/8/layout/lProcess2"/>
    <dgm:cxn modelId="{3302C0C5-5DBF-4BF0-8CC1-4EA88D6B8829}" type="presParOf" srcId="{0A4EBD4E-EA65-492F-8A26-6FFEA72F5EF3}" destId="{C8C8989A-65FB-40AA-A5EB-07CA027881E9}" srcOrd="0" destOrd="0" presId="urn:microsoft.com/office/officeart/2005/8/layout/lProcess2"/>
    <dgm:cxn modelId="{F12374EF-1F12-45CD-83C6-F6898EA00040}" type="presParOf" srcId="{0A4EBD4E-EA65-492F-8A26-6FFEA72F5EF3}" destId="{0006D48D-46F4-4E8B-93E5-C8CAF9ACC028}" srcOrd="1" destOrd="0" presId="urn:microsoft.com/office/officeart/2005/8/layout/lProcess2"/>
    <dgm:cxn modelId="{AFF8913E-DFA5-4BAE-869B-A000C5E91FFB}" type="presParOf" srcId="{0A4EBD4E-EA65-492F-8A26-6FFEA72F5EF3}" destId="{C02E83C1-2095-40E9-9BE1-D1B4D443A288}" srcOrd="2" destOrd="0" presId="urn:microsoft.com/office/officeart/2005/8/layout/lProcess2"/>
    <dgm:cxn modelId="{2653AB1B-0FD3-4D42-9209-05671E614099}" type="presParOf" srcId="{C02E83C1-2095-40E9-9BE1-D1B4D443A288}" destId="{0A5BCC3D-0F53-4708-9FB8-5CABEC63B8BC}" srcOrd="0" destOrd="0" presId="urn:microsoft.com/office/officeart/2005/8/layout/lProcess2"/>
    <dgm:cxn modelId="{04221649-DE01-4144-A211-E5799B7CD6E7}" type="presParOf" srcId="{0A5BCC3D-0F53-4708-9FB8-5CABEC63B8BC}" destId="{8AD0E618-75CF-4608-8C53-5D5B89C86B5E}" srcOrd="0" destOrd="0" presId="urn:microsoft.com/office/officeart/2005/8/layout/lProcess2"/>
    <dgm:cxn modelId="{CECEC0BC-1FB0-43F3-BB5D-82C03282A12C}" type="presParOf" srcId="{0A5BCC3D-0F53-4708-9FB8-5CABEC63B8BC}" destId="{0F0FF681-4D13-47EC-8F01-101758D5BBDB}" srcOrd="1" destOrd="0" presId="urn:microsoft.com/office/officeart/2005/8/layout/lProcess2"/>
    <dgm:cxn modelId="{49D82194-BC99-4877-BFCD-D4FF85C9E983}" type="presParOf" srcId="{0A5BCC3D-0F53-4708-9FB8-5CABEC63B8BC}" destId="{A3EF8DF5-BBF6-42ED-AB28-B8CEC0739CE0}" srcOrd="2" destOrd="0" presId="urn:microsoft.com/office/officeart/2005/8/layout/lProcess2"/>
    <dgm:cxn modelId="{FE7ABB29-A06E-40BE-9602-EA85CCF5972D}" type="presParOf" srcId="{0A5BCC3D-0F53-4708-9FB8-5CABEC63B8BC}" destId="{BA6F60FD-97D9-4348-84C0-2320380F58A6}" srcOrd="3" destOrd="0" presId="urn:microsoft.com/office/officeart/2005/8/layout/lProcess2"/>
    <dgm:cxn modelId="{80BB1475-7719-4042-93E8-BA8F420EF4BC}" type="presParOf" srcId="{0A5BCC3D-0F53-4708-9FB8-5CABEC63B8BC}" destId="{A8E04C81-4345-451B-B6DD-7ACB29D0EDCA}" srcOrd="4" destOrd="0" presId="urn:microsoft.com/office/officeart/2005/8/layout/lProcess2"/>
    <dgm:cxn modelId="{C03E97FF-8EA7-44B3-B9C2-4B80B94A8C7D}" type="presParOf" srcId="{0A5BCC3D-0F53-4708-9FB8-5CABEC63B8BC}" destId="{B1C7D541-4878-4371-B5DF-48C761AAF5E4}" srcOrd="5" destOrd="0" presId="urn:microsoft.com/office/officeart/2005/8/layout/lProcess2"/>
    <dgm:cxn modelId="{C993BBDB-AF45-4401-8C5A-69D8F25C54DE}" type="presParOf" srcId="{0A5BCC3D-0F53-4708-9FB8-5CABEC63B8BC}" destId="{BC716DBB-1D2D-44FC-A4D6-06FB6B9FA391}" srcOrd="6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EE64823-19FC-4E12-BB91-008DAEC8034F}" type="doc">
      <dgm:prSet loTypeId="urn:microsoft.com/office/officeart/2005/8/layout/lProcess2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x-none"/>
        </a:p>
      </dgm:t>
    </dgm:pt>
    <dgm:pt modelId="{3E9D85DA-55EC-4CCA-86A9-418E45DF0E28}">
      <dgm:prSet custT="1"/>
      <dgm:spPr/>
      <dgm:t>
        <a:bodyPr/>
        <a:lstStyle/>
        <a:p>
          <a:r>
            <a:rPr lang="ru-RU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Детский </a:t>
          </a:r>
          <a:r>
            <a:rPr lang="x-none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кардиолог</a:t>
          </a:r>
        </a:p>
      </dgm:t>
    </dgm:pt>
    <dgm:pt modelId="{F2E8AAE2-75E5-487C-8774-FEA2425153FD}" type="parTrans" cxnId="{D3A80D83-E1FE-472E-962A-C99362D8E2EC}">
      <dgm:prSet/>
      <dgm:spPr/>
      <dgm:t>
        <a:bodyPr/>
        <a:lstStyle/>
        <a:p>
          <a:endParaRPr lang="x-none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CBBAA9A-7E64-4A62-BE14-67D783778C81}" type="sibTrans" cxnId="{D3A80D83-E1FE-472E-962A-C99362D8E2EC}">
      <dgm:prSet/>
      <dgm:spPr/>
      <dgm:t>
        <a:bodyPr/>
        <a:lstStyle/>
        <a:p>
          <a:endParaRPr lang="x-none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059DD67-4EF7-415E-9DCE-C62D3C3387FF}">
      <dgm:prSet custT="1"/>
      <dgm:spPr/>
      <dgm:t>
        <a:bodyPr/>
        <a:lstStyle/>
        <a:p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777</a:t>
          </a:r>
          <a:endParaRPr lang="x-none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0405368-1289-40DB-AE74-E567FF7C54AB}" type="parTrans" cxnId="{381ABE63-C37F-4651-97DF-79FDFDB2E873}">
      <dgm:prSet/>
      <dgm:spPr/>
      <dgm:t>
        <a:bodyPr/>
        <a:lstStyle/>
        <a:p>
          <a:endParaRPr lang="x-none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4596ACB-61B0-402A-82EB-6E035A0DD715}" type="sibTrans" cxnId="{381ABE63-C37F-4651-97DF-79FDFDB2E873}">
      <dgm:prSet/>
      <dgm:spPr/>
      <dgm:t>
        <a:bodyPr/>
        <a:lstStyle/>
        <a:p>
          <a:endParaRPr lang="x-none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A2C1FD5-4B19-4CEB-BE33-32D782FBF42B}">
      <dgm:prSet custT="1"/>
      <dgm:spPr/>
      <dgm:t>
        <a:bodyPr/>
        <a:lstStyle/>
        <a:p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2415</a:t>
          </a:r>
          <a:endParaRPr lang="x-none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9947728-D8CB-4ACA-9D91-D39D09076455}" type="parTrans" cxnId="{3F8AE0D3-6445-4745-8CE5-D503E770928E}">
      <dgm:prSet/>
      <dgm:spPr/>
      <dgm:t>
        <a:bodyPr/>
        <a:lstStyle/>
        <a:p>
          <a:endParaRPr lang="x-none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36EC790-773C-4D72-859B-004941242989}" type="sibTrans" cxnId="{3F8AE0D3-6445-4745-8CE5-D503E770928E}">
      <dgm:prSet/>
      <dgm:spPr/>
      <dgm:t>
        <a:bodyPr/>
        <a:lstStyle/>
        <a:p>
          <a:endParaRPr lang="x-none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C9E82B9-9FCC-4ED0-A75B-76AF7901FC21}">
      <dgm:prSet custT="1"/>
      <dgm:spPr/>
      <dgm:t>
        <a:bodyPr/>
        <a:lstStyle/>
        <a:p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2055</a:t>
          </a:r>
          <a:endParaRPr lang="x-none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F690B99-D110-4C26-87DB-D72E6459D871}" type="parTrans" cxnId="{93956A45-FADF-47F2-8198-2B6874CE1566}">
      <dgm:prSet/>
      <dgm:spPr/>
      <dgm:t>
        <a:bodyPr/>
        <a:lstStyle/>
        <a:p>
          <a:endParaRPr lang="x-none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F31E3CB-108B-40A3-AA7A-FA39FAADC7A3}" type="sibTrans" cxnId="{93956A45-FADF-47F2-8198-2B6874CE1566}">
      <dgm:prSet/>
      <dgm:spPr/>
      <dgm:t>
        <a:bodyPr/>
        <a:lstStyle/>
        <a:p>
          <a:endParaRPr lang="x-none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90A7083-346A-4A66-BBFD-0A4A1BF0ED4D}">
      <dgm:prSet/>
      <dgm:spPr/>
      <dgm:t>
        <a:bodyPr/>
        <a:lstStyle/>
        <a:p>
          <a:r>
            <a:rPr lang="ru-RU" dirty="0"/>
            <a:t>1942</a:t>
          </a:r>
          <a:endParaRPr lang="x-none" dirty="0"/>
        </a:p>
      </dgm:t>
    </dgm:pt>
    <dgm:pt modelId="{A8E60ACD-6AEE-4EA8-9787-94FC1096BEDA}" type="sibTrans" cxnId="{37843729-9241-4BAF-B065-49063B46C37F}">
      <dgm:prSet/>
      <dgm:spPr/>
      <dgm:t>
        <a:bodyPr/>
        <a:lstStyle/>
        <a:p>
          <a:endParaRPr lang="x-none"/>
        </a:p>
      </dgm:t>
    </dgm:pt>
    <dgm:pt modelId="{E59F188E-FC98-4D18-B291-70B1FCD4A748}" type="parTrans" cxnId="{37843729-9241-4BAF-B065-49063B46C37F}">
      <dgm:prSet/>
      <dgm:spPr/>
      <dgm:t>
        <a:bodyPr/>
        <a:lstStyle/>
        <a:p>
          <a:endParaRPr lang="x-none"/>
        </a:p>
      </dgm:t>
    </dgm:pt>
    <dgm:pt modelId="{34433187-5362-473F-8B08-B744DF5E2102}" type="pres">
      <dgm:prSet presAssocID="{3EE64823-19FC-4E12-BB91-008DAEC8034F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A4EBD4E-EA65-492F-8A26-6FFEA72F5EF3}" type="pres">
      <dgm:prSet presAssocID="{3E9D85DA-55EC-4CCA-86A9-418E45DF0E28}" presName="compNode" presStyleCnt="0"/>
      <dgm:spPr/>
    </dgm:pt>
    <dgm:pt modelId="{C8C8989A-65FB-40AA-A5EB-07CA027881E9}" type="pres">
      <dgm:prSet presAssocID="{3E9D85DA-55EC-4CCA-86A9-418E45DF0E28}" presName="aNode" presStyleLbl="bgShp" presStyleIdx="0" presStyleCnt="1" custLinFactNeighborX="-2978" custLinFactNeighborY="-35503"/>
      <dgm:spPr/>
      <dgm:t>
        <a:bodyPr/>
        <a:lstStyle/>
        <a:p>
          <a:endParaRPr lang="en-US"/>
        </a:p>
      </dgm:t>
    </dgm:pt>
    <dgm:pt modelId="{0006D48D-46F4-4E8B-93E5-C8CAF9ACC028}" type="pres">
      <dgm:prSet presAssocID="{3E9D85DA-55EC-4CCA-86A9-418E45DF0E28}" presName="textNode" presStyleLbl="bgShp" presStyleIdx="0" presStyleCnt="1"/>
      <dgm:spPr/>
      <dgm:t>
        <a:bodyPr/>
        <a:lstStyle/>
        <a:p>
          <a:endParaRPr lang="en-US"/>
        </a:p>
      </dgm:t>
    </dgm:pt>
    <dgm:pt modelId="{C02E83C1-2095-40E9-9BE1-D1B4D443A288}" type="pres">
      <dgm:prSet presAssocID="{3E9D85DA-55EC-4CCA-86A9-418E45DF0E28}" presName="compChildNode" presStyleCnt="0"/>
      <dgm:spPr/>
    </dgm:pt>
    <dgm:pt modelId="{0A5BCC3D-0F53-4708-9FB8-5CABEC63B8BC}" type="pres">
      <dgm:prSet presAssocID="{3E9D85DA-55EC-4CCA-86A9-418E45DF0E28}" presName="theInnerList" presStyleCnt="0"/>
      <dgm:spPr/>
    </dgm:pt>
    <dgm:pt modelId="{8AD0E618-75CF-4608-8C53-5D5B89C86B5E}" type="pres">
      <dgm:prSet presAssocID="{4059DD67-4EF7-415E-9DCE-C62D3C3387FF}" presName="child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F0FF681-4D13-47EC-8F01-101758D5BBDB}" type="pres">
      <dgm:prSet presAssocID="{4059DD67-4EF7-415E-9DCE-C62D3C3387FF}" presName="aSpace2" presStyleCnt="0"/>
      <dgm:spPr/>
    </dgm:pt>
    <dgm:pt modelId="{A3EF8DF5-BBF6-42ED-AB28-B8CEC0739CE0}" type="pres">
      <dgm:prSet presAssocID="{DA2C1FD5-4B19-4CEB-BE33-32D782FBF42B}" presName="child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6F60FD-97D9-4348-84C0-2320380F58A6}" type="pres">
      <dgm:prSet presAssocID="{DA2C1FD5-4B19-4CEB-BE33-32D782FBF42B}" presName="aSpace2" presStyleCnt="0"/>
      <dgm:spPr/>
    </dgm:pt>
    <dgm:pt modelId="{A8E04C81-4345-451B-B6DD-7ACB29D0EDCA}" type="pres">
      <dgm:prSet presAssocID="{7C9E82B9-9FCC-4ED0-A75B-76AF7901FC21}" presName="child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FC41CC0-1F5A-46A5-8A36-2019832B9323}" type="pres">
      <dgm:prSet presAssocID="{7C9E82B9-9FCC-4ED0-A75B-76AF7901FC21}" presName="aSpace2" presStyleCnt="0"/>
      <dgm:spPr/>
    </dgm:pt>
    <dgm:pt modelId="{D2F39545-EA3E-4933-9521-2B83471C8482}" type="pres">
      <dgm:prSet presAssocID="{B90A7083-346A-4A66-BBFD-0A4A1BF0ED4D}" presName="child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3956A45-FADF-47F2-8198-2B6874CE1566}" srcId="{3E9D85DA-55EC-4CCA-86A9-418E45DF0E28}" destId="{7C9E82B9-9FCC-4ED0-A75B-76AF7901FC21}" srcOrd="2" destOrd="0" parTransId="{5F690B99-D110-4C26-87DB-D72E6459D871}" sibTransId="{FF31E3CB-108B-40A3-AA7A-FA39FAADC7A3}"/>
    <dgm:cxn modelId="{CCA15F19-1F69-49A6-B204-0C8F23976102}" type="presOf" srcId="{4059DD67-4EF7-415E-9DCE-C62D3C3387FF}" destId="{8AD0E618-75CF-4608-8C53-5D5B89C86B5E}" srcOrd="0" destOrd="0" presId="urn:microsoft.com/office/officeart/2005/8/layout/lProcess2"/>
    <dgm:cxn modelId="{8995DB0B-0D4A-48ED-8430-DC615CB40F5A}" type="presOf" srcId="{3EE64823-19FC-4E12-BB91-008DAEC8034F}" destId="{34433187-5362-473F-8B08-B744DF5E2102}" srcOrd="0" destOrd="0" presId="urn:microsoft.com/office/officeart/2005/8/layout/lProcess2"/>
    <dgm:cxn modelId="{37843729-9241-4BAF-B065-49063B46C37F}" srcId="{3E9D85DA-55EC-4CCA-86A9-418E45DF0E28}" destId="{B90A7083-346A-4A66-BBFD-0A4A1BF0ED4D}" srcOrd="3" destOrd="0" parTransId="{E59F188E-FC98-4D18-B291-70B1FCD4A748}" sibTransId="{A8E60ACD-6AEE-4EA8-9787-94FC1096BEDA}"/>
    <dgm:cxn modelId="{381ABE63-C37F-4651-97DF-79FDFDB2E873}" srcId="{3E9D85DA-55EC-4CCA-86A9-418E45DF0E28}" destId="{4059DD67-4EF7-415E-9DCE-C62D3C3387FF}" srcOrd="0" destOrd="0" parTransId="{F0405368-1289-40DB-AE74-E567FF7C54AB}" sibTransId="{44596ACB-61B0-402A-82EB-6E035A0DD715}"/>
    <dgm:cxn modelId="{EF71451C-33E3-4E13-94A9-3C297D8674C4}" type="presOf" srcId="{3E9D85DA-55EC-4CCA-86A9-418E45DF0E28}" destId="{C8C8989A-65FB-40AA-A5EB-07CA027881E9}" srcOrd="0" destOrd="0" presId="urn:microsoft.com/office/officeart/2005/8/layout/lProcess2"/>
    <dgm:cxn modelId="{717CB615-B163-4BF3-A3DE-0BA69A13B0D2}" type="presOf" srcId="{3E9D85DA-55EC-4CCA-86A9-418E45DF0E28}" destId="{0006D48D-46F4-4E8B-93E5-C8CAF9ACC028}" srcOrd="1" destOrd="0" presId="urn:microsoft.com/office/officeart/2005/8/layout/lProcess2"/>
    <dgm:cxn modelId="{36E1243A-9966-4E60-92BE-49AD46C1BF8A}" type="presOf" srcId="{B90A7083-346A-4A66-BBFD-0A4A1BF0ED4D}" destId="{D2F39545-EA3E-4933-9521-2B83471C8482}" srcOrd="0" destOrd="0" presId="urn:microsoft.com/office/officeart/2005/8/layout/lProcess2"/>
    <dgm:cxn modelId="{3F8AE0D3-6445-4745-8CE5-D503E770928E}" srcId="{3E9D85DA-55EC-4CCA-86A9-418E45DF0E28}" destId="{DA2C1FD5-4B19-4CEB-BE33-32D782FBF42B}" srcOrd="1" destOrd="0" parTransId="{19947728-D8CB-4ACA-9D91-D39D09076455}" sibTransId="{136EC790-773C-4D72-859B-004941242989}"/>
    <dgm:cxn modelId="{D3A80D83-E1FE-472E-962A-C99362D8E2EC}" srcId="{3EE64823-19FC-4E12-BB91-008DAEC8034F}" destId="{3E9D85DA-55EC-4CCA-86A9-418E45DF0E28}" srcOrd="0" destOrd="0" parTransId="{F2E8AAE2-75E5-487C-8774-FEA2425153FD}" sibTransId="{FCBBAA9A-7E64-4A62-BE14-67D783778C81}"/>
    <dgm:cxn modelId="{53B2689A-6DD6-4B0F-B8B8-01DF167323BE}" type="presOf" srcId="{DA2C1FD5-4B19-4CEB-BE33-32D782FBF42B}" destId="{A3EF8DF5-BBF6-42ED-AB28-B8CEC0739CE0}" srcOrd="0" destOrd="0" presId="urn:microsoft.com/office/officeart/2005/8/layout/lProcess2"/>
    <dgm:cxn modelId="{1E140DE1-2D2E-4022-83E1-744264C49780}" type="presOf" srcId="{7C9E82B9-9FCC-4ED0-A75B-76AF7901FC21}" destId="{A8E04C81-4345-451B-B6DD-7ACB29D0EDCA}" srcOrd="0" destOrd="0" presId="urn:microsoft.com/office/officeart/2005/8/layout/lProcess2"/>
    <dgm:cxn modelId="{81909669-E811-4B96-8D4D-248CA3F9EEBD}" type="presParOf" srcId="{34433187-5362-473F-8B08-B744DF5E2102}" destId="{0A4EBD4E-EA65-492F-8A26-6FFEA72F5EF3}" srcOrd="0" destOrd="0" presId="urn:microsoft.com/office/officeart/2005/8/layout/lProcess2"/>
    <dgm:cxn modelId="{3302C0C5-5DBF-4BF0-8CC1-4EA88D6B8829}" type="presParOf" srcId="{0A4EBD4E-EA65-492F-8A26-6FFEA72F5EF3}" destId="{C8C8989A-65FB-40AA-A5EB-07CA027881E9}" srcOrd="0" destOrd="0" presId="urn:microsoft.com/office/officeart/2005/8/layout/lProcess2"/>
    <dgm:cxn modelId="{F12374EF-1F12-45CD-83C6-F6898EA00040}" type="presParOf" srcId="{0A4EBD4E-EA65-492F-8A26-6FFEA72F5EF3}" destId="{0006D48D-46F4-4E8B-93E5-C8CAF9ACC028}" srcOrd="1" destOrd="0" presId="urn:microsoft.com/office/officeart/2005/8/layout/lProcess2"/>
    <dgm:cxn modelId="{AFF8913E-DFA5-4BAE-869B-A000C5E91FFB}" type="presParOf" srcId="{0A4EBD4E-EA65-492F-8A26-6FFEA72F5EF3}" destId="{C02E83C1-2095-40E9-9BE1-D1B4D443A288}" srcOrd="2" destOrd="0" presId="urn:microsoft.com/office/officeart/2005/8/layout/lProcess2"/>
    <dgm:cxn modelId="{2653AB1B-0FD3-4D42-9209-05671E614099}" type="presParOf" srcId="{C02E83C1-2095-40E9-9BE1-D1B4D443A288}" destId="{0A5BCC3D-0F53-4708-9FB8-5CABEC63B8BC}" srcOrd="0" destOrd="0" presId="urn:microsoft.com/office/officeart/2005/8/layout/lProcess2"/>
    <dgm:cxn modelId="{04221649-DE01-4144-A211-E5799B7CD6E7}" type="presParOf" srcId="{0A5BCC3D-0F53-4708-9FB8-5CABEC63B8BC}" destId="{8AD0E618-75CF-4608-8C53-5D5B89C86B5E}" srcOrd="0" destOrd="0" presId="urn:microsoft.com/office/officeart/2005/8/layout/lProcess2"/>
    <dgm:cxn modelId="{CECEC0BC-1FB0-43F3-BB5D-82C03282A12C}" type="presParOf" srcId="{0A5BCC3D-0F53-4708-9FB8-5CABEC63B8BC}" destId="{0F0FF681-4D13-47EC-8F01-101758D5BBDB}" srcOrd="1" destOrd="0" presId="urn:microsoft.com/office/officeart/2005/8/layout/lProcess2"/>
    <dgm:cxn modelId="{49D82194-BC99-4877-BFCD-D4FF85C9E983}" type="presParOf" srcId="{0A5BCC3D-0F53-4708-9FB8-5CABEC63B8BC}" destId="{A3EF8DF5-BBF6-42ED-AB28-B8CEC0739CE0}" srcOrd="2" destOrd="0" presId="urn:microsoft.com/office/officeart/2005/8/layout/lProcess2"/>
    <dgm:cxn modelId="{FE7ABB29-A06E-40BE-9602-EA85CCF5972D}" type="presParOf" srcId="{0A5BCC3D-0F53-4708-9FB8-5CABEC63B8BC}" destId="{BA6F60FD-97D9-4348-84C0-2320380F58A6}" srcOrd="3" destOrd="0" presId="urn:microsoft.com/office/officeart/2005/8/layout/lProcess2"/>
    <dgm:cxn modelId="{80BB1475-7719-4042-93E8-BA8F420EF4BC}" type="presParOf" srcId="{0A5BCC3D-0F53-4708-9FB8-5CABEC63B8BC}" destId="{A8E04C81-4345-451B-B6DD-7ACB29D0EDCA}" srcOrd="4" destOrd="0" presId="urn:microsoft.com/office/officeart/2005/8/layout/lProcess2"/>
    <dgm:cxn modelId="{F4A9CACD-243F-4155-91D9-D420BECF6543}" type="presParOf" srcId="{0A5BCC3D-0F53-4708-9FB8-5CABEC63B8BC}" destId="{1FC41CC0-1F5A-46A5-8A36-2019832B9323}" srcOrd="5" destOrd="0" presId="urn:microsoft.com/office/officeart/2005/8/layout/lProcess2"/>
    <dgm:cxn modelId="{78E738CA-A833-4A27-9554-A1F729166294}" type="presParOf" srcId="{0A5BCC3D-0F53-4708-9FB8-5CABEC63B8BC}" destId="{D2F39545-EA3E-4933-9521-2B83471C8482}" srcOrd="6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165E5E5-F4A3-4992-A8B6-14CF0A805AD2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x-none"/>
        </a:p>
      </dgm:t>
    </dgm:pt>
    <dgm:pt modelId="{6831DDF0-766C-453A-8D48-26A47D9EE103}">
      <dgm:prSet custT="1"/>
      <dgm:spPr>
        <a:solidFill>
          <a:srgbClr val="00B0F0"/>
        </a:solidFill>
        <a:ln>
          <a:solidFill>
            <a:srgbClr val="00B0F0"/>
          </a:solidFill>
        </a:ln>
      </dgm:spPr>
      <dgm:t>
        <a:bodyPr anchor="t"/>
        <a:lstStyle/>
        <a:p>
          <a:pPr marL="533400" indent="0" algn="ctr">
            <a:spcAft>
              <a:spcPts val="0"/>
            </a:spcAft>
          </a:pPr>
          <a:r>
            <a:rPr lang="ru-RU" sz="1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Автоматический</a:t>
          </a:r>
          <a:endParaRPr lang="x-none" sz="15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533400" indent="0" algn="ctr"/>
          <a:r>
            <a:rPr lang="ru-RU" sz="1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анализатор </a:t>
          </a:r>
          <a:r>
            <a:rPr lang="en-US" sz="1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CS- 2500, </a:t>
          </a:r>
          <a:r>
            <a:rPr lang="ru-RU" sz="1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для</a:t>
          </a:r>
          <a:endParaRPr lang="x-none" sz="15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533400" indent="0" algn="ctr"/>
          <a:r>
            <a:rPr lang="ru-RU" sz="1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проведения</a:t>
          </a:r>
          <a:endParaRPr lang="x-none" sz="15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533400" indent="0" algn="ctr"/>
          <a:r>
            <a:rPr lang="ru-RU" sz="1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каагулологических</a:t>
          </a:r>
          <a:endParaRPr lang="x-none" sz="15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533400" indent="0" algn="ctr"/>
          <a:r>
            <a:rPr lang="ru-RU" sz="1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исследований</a:t>
          </a:r>
        </a:p>
        <a:p>
          <a:pPr marL="533400" indent="0" algn="ctr"/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EA4008D-258F-42CF-8728-914695E42963}" type="parTrans" cxnId="{044F5929-FF41-43A8-8878-F3ECE9AA68EF}">
      <dgm:prSet/>
      <dgm:spPr/>
      <dgm:t>
        <a:bodyPr/>
        <a:lstStyle/>
        <a:p>
          <a:endParaRPr lang="x-none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EE21B71-20D5-4981-B117-73D3DE8F6B6C}" type="sibTrans" cxnId="{044F5929-FF41-43A8-8878-F3ECE9AA68EF}">
      <dgm:prSet/>
      <dgm:spPr/>
      <dgm:t>
        <a:bodyPr/>
        <a:lstStyle/>
        <a:p>
          <a:endParaRPr lang="x-none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BE2443B-2EED-448C-926A-418232914F82}" type="pres">
      <dgm:prSet presAssocID="{2165E5E5-F4A3-4992-A8B6-14CF0A805AD2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E588559-9BC7-4D77-8B45-CD6C895E4886}" type="pres">
      <dgm:prSet presAssocID="{6831DDF0-766C-453A-8D48-26A47D9EE103}" presName="comp" presStyleCnt="0"/>
      <dgm:spPr/>
    </dgm:pt>
    <dgm:pt modelId="{260E440C-0FF3-46F8-940F-53E9A8AC9A2D}" type="pres">
      <dgm:prSet presAssocID="{6831DDF0-766C-453A-8D48-26A47D9EE103}" presName="box" presStyleLbl="node1" presStyleIdx="0" presStyleCnt="1" custScaleX="85212"/>
      <dgm:spPr/>
      <dgm:t>
        <a:bodyPr/>
        <a:lstStyle/>
        <a:p>
          <a:endParaRPr lang="en-US"/>
        </a:p>
      </dgm:t>
    </dgm:pt>
    <dgm:pt modelId="{F74E83A3-9AAB-45A1-8DFC-C48FA493F2FA}" type="pres">
      <dgm:prSet presAssocID="{6831DDF0-766C-453A-8D48-26A47D9EE103}" presName="img" presStyleLbl="fgImgPlace1" presStyleIdx="0" presStyleCnt="1" custScaleX="250241" custScaleY="125122" custLinFactNeighborY="3670"/>
      <dgm:spPr>
        <a:blipFill>
          <a:blip xmlns:r="http://schemas.openxmlformats.org/officeDocument/2006/relationships" r:embed="rId1"/>
          <a:srcRect/>
          <a:stretch>
            <a:fillRect t="-15000" b="-15000"/>
          </a:stretch>
        </a:blipFill>
      </dgm:spPr>
    </dgm:pt>
    <dgm:pt modelId="{5A045CB2-9166-499C-BA1E-DD6E2852DB03}" type="pres">
      <dgm:prSet presAssocID="{6831DDF0-766C-453A-8D48-26A47D9EE103}" presName="text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4F5A2B1-718E-4553-BADF-49672F4C2CCC}" type="presOf" srcId="{6831DDF0-766C-453A-8D48-26A47D9EE103}" destId="{5A045CB2-9166-499C-BA1E-DD6E2852DB03}" srcOrd="1" destOrd="0" presId="urn:microsoft.com/office/officeart/2005/8/layout/vList4"/>
    <dgm:cxn modelId="{C45244E1-8352-48F6-8C9B-0F379C21B80A}" type="presOf" srcId="{2165E5E5-F4A3-4992-A8B6-14CF0A805AD2}" destId="{0BE2443B-2EED-448C-926A-418232914F82}" srcOrd="0" destOrd="0" presId="urn:microsoft.com/office/officeart/2005/8/layout/vList4"/>
    <dgm:cxn modelId="{044F5929-FF41-43A8-8878-F3ECE9AA68EF}" srcId="{2165E5E5-F4A3-4992-A8B6-14CF0A805AD2}" destId="{6831DDF0-766C-453A-8D48-26A47D9EE103}" srcOrd="0" destOrd="0" parTransId="{CEA4008D-258F-42CF-8728-914695E42963}" sibTransId="{AEE21B71-20D5-4981-B117-73D3DE8F6B6C}"/>
    <dgm:cxn modelId="{5AC3D796-CFE5-478B-8DB9-04E96351D930}" type="presOf" srcId="{6831DDF0-766C-453A-8D48-26A47D9EE103}" destId="{260E440C-0FF3-46F8-940F-53E9A8AC9A2D}" srcOrd="0" destOrd="0" presId="urn:microsoft.com/office/officeart/2005/8/layout/vList4"/>
    <dgm:cxn modelId="{BBF50D5D-F0C5-44CE-A7AD-7EC86D9E9317}" type="presParOf" srcId="{0BE2443B-2EED-448C-926A-418232914F82}" destId="{1E588559-9BC7-4D77-8B45-CD6C895E4886}" srcOrd="0" destOrd="0" presId="urn:microsoft.com/office/officeart/2005/8/layout/vList4"/>
    <dgm:cxn modelId="{4965D6C0-1A1E-4BA6-BE10-9EF6401EDA5F}" type="presParOf" srcId="{1E588559-9BC7-4D77-8B45-CD6C895E4886}" destId="{260E440C-0FF3-46F8-940F-53E9A8AC9A2D}" srcOrd="0" destOrd="0" presId="urn:microsoft.com/office/officeart/2005/8/layout/vList4"/>
    <dgm:cxn modelId="{753458EE-E5F8-4334-A2C8-8015EB02C492}" type="presParOf" srcId="{1E588559-9BC7-4D77-8B45-CD6C895E4886}" destId="{F74E83A3-9AAB-45A1-8DFC-C48FA493F2FA}" srcOrd="1" destOrd="0" presId="urn:microsoft.com/office/officeart/2005/8/layout/vList4"/>
    <dgm:cxn modelId="{C3EB67BE-D04C-4C8A-B3E5-F8D847CB2EC6}" type="presParOf" srcId="{1E588559-9BC7-4D77-8B45-CD6C895E4886}" destId="{5A045CB2-9166-499C-BA1E-DD6E2852DB03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2165E5E5-F4A3-4992-A8B6-14CF0A805AD2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x-none"/>
        </a:p>
      </dgm:t>
    </dgm:pt>
    <dgm:pt modelId="{6831DDF0-766C-453A-8D48-26A47D9EE103}">
      <dgm:prSet custT="1"/>
      <dgm:spPr>
        <a:solidFill>
          <a:srgbClr val="00B0F0"/>
        </a:solidFill>
      </dgm:spPr>
      <dgm:t>
        <a:bodyPr anchor="t"/>
        <a:lstStyle/>
        <a:p>
          <a:pPr marL="1168400" indent="0" algn="ctr">
            <a:spcAft>
              <a:spcPts val="0"/>
            </a:spcAft>
          </a:pPr>
          <a:r>
            <a:rPr lang="ru-RU" sz="1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Автоматические анализаторы
</a:t>
          </a:r>
          <a:r>
            <a:rPr lang="en-US" sz="1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URIT8210</a:t>
          </a:r>
          <a:r>
            <a:rPr lang="ru-RU" sz="1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для проведения
биохимических исследований</a:t>
          </a:r>
        </a:p>
      </dgm:t>
    </dgm:pt>
    <dgm:pt modelId="{CEA4008D-258F-42CF-8728-914695E42963}" type="parTrans" cxnId="{044F5929-FF41-43A8-8878-F3ECE9AA68EF}">
      <dgm:prSet/>
      <dgm:spPr/>
      <dgm:t>
        <a:bodyPr/>
        <a:lstStyle/>
        <a:p>
          <a:endParaRPr lang="x-none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EE21B71-20D5-4981-B117-73D3DE8F6B6C}" type="sibTrans" cxnId="{044F5929-FF41-43A8-8878-F3ECE9AA68EF}">
      <dgm:prSet/>
      <dgm:spPr/>
      <dgm:t>
        <a:bodyPr/>
        <a:lstStyle/>
        <a:p>
          <a:endParaRPr lang="x-none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BE2443B-2EED-448C-926A-418232914F82}" type="pres">
      <dgm:prSet presAssocID="{2165E5E5-F4A3-4992-A8B6-14CF0A805AD2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E588559-9BC7-4D77-8B45-CD6C895E4886}" type="pres">
      <dgm:prSet presAssocID="{6831DDF0-766C-453A-8D48-26A47D9EE103}" presName="comp" presStyleCnt="0"/>
      <dgm:spPr/>
    </dgm:pt>
    <dgm:pt modelId="{260E440C-0FF3-46F8-940F-53E9A8AC9A2D}" type="pres">
      <dgm:prSet presAssocID="{6831DDF0-766C-453A-8D48-26A47D9EE103}" presName="box" presStyleLbl="node1" presStyleIdx="0" presStyleCnt="1" custScaleX="73515"/>
      <dgm:spPr/>
      <dgm:t>
        <a:bodyPr/>
        <a:lstStyle/>
        <a:p>
          <a:endParaRPr lang="en-US"/>
        </a:p>
      </dgm:t>
    </dgm:pt>
    <dgm:pt modelId="{F74E83A3-9AAB-45A1-8DFC-C48FA493F2FA}" type="pres">
      <dgm:prSet presAssocID="{6831DDF0-766C-453A-8D48-26A47D9EE103}" presName="img" presStyleLbl="fgImgPlace1" presStyleIdx="0" presStyleCnt="1" custScaleX="307641" custScaleY="125122" custLinFactNeighborY="3670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5A045CB2-9166-499C-BA1E-DD6E2852DB03}" type="pres">
      <dgm:prSet presAssocID="{6831DDF0-766C-453A-8D48-26A47D9EE103}" presName="text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4F5A2B1-718E-4553-BADF-49672F4C2CCC}" type="presOf" srcId="{6831DDF0-766C-453A-8D48-26A47D9EE103}" destId="{5A045CB2-9166-499C-BA1E-DD6E2852DB03}" srcOrd="1" destOrd="0" presId="urn:microsoft.com/office/officeart/2005/8/layout/vList4"/>
    <dgm:cxn modelId="{C45244E1-8352-48F6-8C9B-0F379C21B80A}" type="presOf" srcId="{2165E5E5-F4A3-4992-A8B6-14CF0A805AD2}" destId="{0BE2443B-2EED-448C-926A-418232914F82}" srcOrd="0" destOrd="0" presId="urn:microsoft.com/office/officeart/2005/8/layout/vList4"/>
    <dgm:cxn modelId="{044F5929-FF41-43A8-8878-F3ECE9AA68EF}" srcId="{2165E5E5-F4A3-4992-A8B6-14CF0A805AD2}" destId="{6831DDF0-766C-453A-8D48-26A47D9EE103}" srcOrd="0" destOrd="0" parTransId="{CEA4008D-258F-42CF-8728-914695E42963}" sibTransId="{AEE21B71-20D5-4981-B117-73D3DE8F6B6C}"/>
    <dgm:cxn modelId="{5AC3D796-CFE5-478B-8DB9-04E96351D930}" type="presOf" srcId="{6831DDF0-766C-453A-8D48-26A47D9EE103}" destId="{260E440C-0FF3-46F8-940F-53E9A8AC9A2D}" srcOrd="0" destOrd="0" presId="urn:microsoft.com/office/officeart/2005/8/layout/vList4"/>
    <dgm:cxn modelId="{BBF50D5D-F0C5-44CE-A7AD-7EC86D9E9317}" type="presParOf" srcId="{0BE2443B-2EED-448C-926A-418232914F82}" destId="{1E588559-9BC7-4D77-8B45-CD6C895E4886}" srcOrd="0" destOrd="0" presId="urn:microsoft.com/office/officeart/2005/8/layout/vList4"/>
    <dgm:cxn modelId="{4965D6C0-1A1E-4BA6-BE10-9EF6401EDA5F}" type="presParOf" srcId="{1E588559-9BC7-4D77-8B45-CD6C895E4886}" destId="{260E440C-0FF3-46F8-940F-53E9A8AC9A2D}" srcOrd="0" destOrd="0" presId="urn:microsoft.com/office/officeart/2005/8/layout/vList4"/>
    <dgm:cxn modelId="{753458EE-E5F8-4334-A2C8-8015EB02C492}" type="presParOf" srcId="{1E588559-9BC7-4D77-8B45-CD6C895E4886}" destId="{F74E83A3-9AAB-45A1-8DFC-C48FA493F2FA}" srcOrd="1" destOrd="0" presId="urn:microsoft.com/office/officeart/2005/8/layout/vList4"/>
    <dgm:cxn modelId="{C3EB67BE-D04C-4C8A-B3E5-F8D847CB2EC6}" type="presParOf" srcId="{1E588559-9BC7-4D77-8B45-CD6C895E4886}" destId="{5A045CB2-9166-499C-BA1E-DD6E2852DB03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2165E5E5-F4A3-4992-A8B6-14CF0A805AD2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x-none"/>
        </a:p>
      </dgm:t>
    </dgm:pt>
    <dgm:pt modelId="{6831DDF0-766C-453A-8D48-26A47D9EE103}">
      <dgm:prSet custT="1"/>
      <dgm:spPr>
        <a:solidFill>
          <a:srgbClr val="00B0F0"/>
        </a:solidFill>
      </dgm:spPr>
      <dgm:t>
        <a:bodyPr anchor="t"/>
        <a:lstStyle/>
        <a:p>
          <a:pPr marL="723900" indent="0" algn="ctr">
            <a:spcAft>
              <a:spcPts val="0"/>
            </a:spcAft>
          </a:pPr>
          <a:r>
            <a:rPr lang="ru-RU" sz="1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Автоматический анализатор </a:t>
          </a:r>
          <a:r>
            <a:rPr lang="en-US" sz="1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ABL</a:t>
          </a:r>
          <a:endParaRPr lang="x-none" sz="15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723900" indent="0" algn="ctr"/>
          <a:r>
            <a:rPr lang="en-US" sz="1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800 FLEX, </a:t>
          </a:r>
          <a:r>
            <a:rPr lang="ru-RU" sz="1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для проведения</a:t>
          </a:r>
          <a:endParaRPr lang="x-none" sz="15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723900" indent="0" algn="ctr"/>
          <a:r>
            <a:rPr lang="ru-RU" sz="1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исследования кислотно-</a:t>
          </a:r>
          <a:endParaRPr lang="x-none" sz="15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723900" indent="0" algn="ctr"/>
          <a:r>
            <a:rPr lang="ru-RU" sz="1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молочного состояния крови и</a:t>
          </a:r>
          <a:endParaRPr lang="x-none" sz="15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723900" indent="0" algn="ctr"/>
          <a:r>
            <a:rPr lang="ru-RU" sz="1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автоматический анализатор газов</a:t>
          </a:r>
          <a:endParaRPr lang="x-none" sz="15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723900" indent="0" algn="ctr"/>
          <a:r>
            <a:rPr lang="ru-RU" sz="1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 электролитов </a:t>
          </a:r>
          <a:r>
            <a:rPr lang="en-US" sz="1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COBAS B221</a:t>
          </a:r>
          <a:endParaRPr lang="ru-RU" sz="15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533400" indent="0" algn="ctr"/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EA4008D-258F-42CF-8728-914695E42963}" type="parTrans" cxnId="{044F5929-FF41-43A8-8878-F3ECE9AA68EF}">
      <dgm:prSet/>
      <dgm:spPr/>
      <dgm:t>
        <a:bodyPr/>
        <a:lstStyle/>
        <a:p>
          <a:endParaRPr lang="x-none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EE21B71-20D5-4981-B117-73D3DE8F6B6C}" type="sibTrans" cxnId="{044F5929-FF41-43A8-8878-F3ECE9AA68EF}">
      <dgm:prSet/>
      <dgm:spPr/>
      <dgm:t>
        <a:bodyPr/>
        <a:lstStyle/>
        <a:p>
          <a:endParaRPr lang="x-none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BE2443B-2EED-448C-926A-418232914F82}" type="pres">
      <dgm:prSet presAssocID="{2165E5E5-F4A3-4992-A8B6-14CF0A805AD2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E588559-9BC7-4D77-8B45-CD6C895E4886}" type="pres">
      <dgm:prSet presAssocID="{6831DDF0-766C-453A-8D48-26A47D9EE103}" presName="comp" presStyleCnt="0"/>
      <dgm:spPr/>
    </dgm:pt>
    <dgm:pt modelId="{260E440C-0FF3-46F8-940F-53E9A8AC9A2D}" type="pres">
      <dgm:prSet presAssocID="{6831DDF0-766C-453A-8D48-26A47D9EE103}" presName="box" presStyleLbl="node1" presStyleIdx="0" presStyleCnt="1" custScaleX="100000" custScaleY="100294"/>
      <dgm:spPr/>
      <dgm:t>
        <a:bodyPr/>
        <a:lstStyle/>
        <a:p>
          <a:endParaRPr lang="en-US"/>
        </a:p>
      </dgm:t>
    </dgm:pt>
    <dgm:pt modelId="{F74E83A3-9AAB-45A1-8DFC-C48FA493F2FA}" type="pres">
      <dgm:prSet presAssocID="{6831DDF0-766C-453A-8D48-26A47D9EE103}" presName="img" presStyleLbl="fgImgPlace1" presStyleIdx="0" presStyleCnt="1" custScaleX="252834" custScaleY="125245" custLinFactNeighborY="3670"/>
      <dgm:spPr>
        <a:blipFill>
          <a:blip xmlns:r="http://schemas.openxmlformats.org/officeDocument/2006/relationships" r:embed="rId1"/>
          <a:srcRect/>
          <a:stretch>
            <a:fillRect l="-13000" r="-13000"/>
          </a:stretch>
        </a:blipFill>
      </dgm:spPr>
    </dgm:pt>
    <dgm:pt modelId="{5A045CB2-9166-499C-BA1E-DD6E2852DB03}" type="pres">
      <dgm:prSet presAssocID="{6831DDF0-766C-453A-8D48-26A47D9EE103}" presName="text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4F5A2B1-718E-4553-BADF-49672F4C2CCC}" type="presOf" srcId="{6831DDF0-766C-453A-8D48-26A47D9EE103}" destId="{5A045CB2-9166-499C-BA1E-DD6E2852DB03}" srcOrd="1" destOrd="0" presId="urn:microsoft.com/office/officeart/2005/8/layout/vList4"/>
    <dgm:cxn modelId="{C45244E1-8352-48F6-8C9B-0F379C21B80A}" type="presOf" srcId="{2165E5E5-F4A3-4992-A8B6-14CF0A805AD2}" destId="{0BE2443B-2EED-448C-926A-418232914F82}" srcOrd="0" destOrd="0" presId="urn:microsoft.com/office/officeart/2005/8/layout/vList4"/>
    <dgm:cxn modelId="{044F5929-FF41-43A8-8878-F3ECE9AA68EF}" srcId="{2165E5E5-F4A3-4992-A8B6-14CF0A805AD2}" destId="{6831DDF0-766C-453A-8D48-26A47D9EE103}" srcOrd="0" destOrd="0" parTransId="{CEA4008D-258F-42CF-8728-914695E42963}" sibTransId="{AEE21B71-20D5-4981-B117-73D3DE8F6B6C}"/>
    <dgm:cxn modelId="{5AC3D796-CFE5-478B-8DB9-04E96351D930}" type="presOf" srcId="{6831DDF0-766C-453A-8D48-26A47D9EE103}" destId="{260E440C-0FF3-46F8-940F-53E9A8AC9A2D}" srcOrd="0" destOrd="0" presId="urn:microsoft.com/office/officeart/2005/8/layout/vList4"/>
    <dgm:cxn modelId="{BBF50D5D-F0C5-44CE-A7AD-7EC86D9E9317}" type="presParOf" srcId="{0BE2443B-2EED-448C-926A-418232914F82}" destId="{1E588559-9BC7-4D77-8B45-CD6C895E4886}" srcOrd="0" destOrd="0" presId="urn:microsoft.com/office/officeart/2005/8/layout/vList4"/>
    <dgm:cxn modelId="{4965D6C0-1A1E-4BA6-BE10-9EF6401EDA5F}" type="presParOf" srcId="{1E588559-9BC7-4D77-8B45-CD6C895E4886}" destId="{260E440C-0FF3-46F8-940F-53E9A8AC9A2D}" srcOrd="0" destOrd="0" presId="urn:microsoft.com/office/officeart/2005/8/layout/vList4"/>
    <dgm:cxn modelId="{753458EE-E5F8-4334-A2C8-8015EB02C492}" type="presParOf" srcId="{1E588559-9BC7-4D77-8B45-CD6C895E4886}" destId="{F74E83A3-9AAB-45A1-8DFC-C48FA493F2FA}" srcOrd="1" destOrd="0" presId="urn:microsoft.com/office/officeart/2005/8/layout/vList4"/>
    <dgm:cxn modelId="{C3EB67BE-D04C-4C8A-B3E5-F8D847CB2EC6}" type="presParOf" srcId="{1E588559-9BC7-4D77-8B45-CD6C895E4886}" destId="{5A045CB2-9166-499C-BA1E-DD6E2852DB03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4C87CB-F11D-4F73-81BA-B651576F6668}">
      <dsp:nvSpPr>
        <dsp:cNvPr id="0" name=""/>
        <dsp:cNvSpPr/>
      </dsp:nvSpPr>
      <dsp:spPr>
        <a:xfrm>
          <a:off x="0" y="0"/>
          <a:ext cx="11988800" cy="128106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0483C4"/>
            </a:buClr>
            <a:buSzTx/>
            <a:buFont typeface="Wingdings" panose="05000000000000000000" pitchFamily="2" charset="2"/>
            <a:buChar char=""/>
          </a:pPr>
          <a:r>
            <a:rPr kumimoji="0" lang="ru-RU" altLang="x-none" sz="1800" b="1" i="0" u="none" strike="noStrike" kern="1200" cap="none" spc="0" normalizeH="0" baseline="0" noProof="0" dirty="0">
              <a:ln/>
              <a:effectLst/>
              <a:uLnTx/>
              <a:uFillTx/>
              <a:latin typeface="+mj-lt"/>
              <a:ea typeface="+mn-ea"/>
              <a:cs typeface="Arial" panose="020B0604020202020204" pitchFamily="34" charset="0"/>
            </a:rPr>
            <a:t>2023 год- Израиль , г. Хайфа </a:t>
          </a:r>
          <a:r>
            <a:rPr kumimoji="0" lang="ru-RU" altLang="x-none" sz="1800" b="0" i="0" u="none" strike="noStrike" kern="1200" cap="none" spc="0" normalizeH="0" baseline="0" noProof="0" dirty="0">
              <a:ln/>
              <a:effectLst/>
              <a:uLnTx/>
              <a:uFillTx/>
              <a:latin typeface="+mj-lt"/>
              <a:ea typeface="+mn-ea"/>
              <a:cs typeface="Arial" panose="020B0604020202020204" pitchFamily="34" charset="0"/>
            </a:rPr>
            <a:t> 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0483C4"/>
            </a:buClr>
            <a:buSzTx/>
            <a:buFont typeface="Wingdings" panose="05000000000000000000" pitchFamily="2" charset="2"/>
            <a:buChar char=""/>
          </a:pPr>
          <a:r>
            <a:rPr kumimoji="0" lang="ru-RU" altLang="x-none" sz="1600" b="0" i="0" u="none" strike="noStrike" kern="1200" cap="none" spc="0" normalizeH="0" baseline="0" noProof="0" dirty="0">
              <a:ln/>
              <a:effectLst/>
              <a:uLnTx/>
              <a:uFillTx/>
              <a:latin typeface="+mj-lt"/>
              <a:ea typeface="+mn-ea"/>
              <a:cs typeface="Arial" panose="020B0604020202020204" pitchFamily="34" charset="0"/>
            </a:rPr>
            <a:t>– 1 врач кардиохирург , 1 ангиохирург, 1 врач аритмолог, 2 врача кардиолога обучение «Актуальные вопросы кардиохирургии и кардиологии».</a:t>
          </a:r>
        </a:p>
      </dsp:txBody>
      <dsp:txXfrm>
        <a:off x="2525866" y="0"/>
        <a:ext cx="9462933" cy="1281062"/>
      </dsp:txXfrm>
    </dsp:sp>
    <dsp:sp modelId="{16855800-9D32-43A2-A52F-DFE6D990345D}">
      <dsp:nvSpPr>
        <dsp:cNvPr id="0" name=""/>
        <dsp:cNvSpPr/>
      </dsp:nvSpPr>
      <dsp:spPr>
        <a:xfrm>
          <a:off x="128106" y="128106"/>
          <a:ext cx="2397760" cy="1024850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rcRect/>
          <a:stretch>
            <a:fillRect t="-22000" b="-22000"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77C7D2C2-F2C7-4F3C-ACE3-777BC18B46A9}">
      <dsp:nvSpPr>
        <dsp:cNvPr id="0" name=""/>
        <dsp:cNvSpPr/>
      </dsp:nvSpPr>
      <dsp:spPr>
        <a:xfrm>
          <a:off x="0" y="1409169"/>
          <a:ext cx="11988800" cy="128106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0483C4"/>
            </a:buClr>
            <a:buSzTx/>
            <a:buFont typeface="Wingdings" panose="05000000000000000000" pitchFamily="2" charset="2"/>
            <a:buChar char=""/>
          </a:pPr>
          <a:r>
            <a:rPr kumimoji="0" lang="ru-RU" altLang="x-none" sz="1800" b="1" i="0" u="none" strike="noStrike" kern="1200" cap="none" spc="0" normalizeH="0" baseline="0" noProof="0" dirty="0">
              <a:ln/>
              <a:effectLst/>
              <a:uLnTx/>
              <a:uFillTx/>
              <a:latin typeface="+mj-lt"/>
              <a:ea typeface="+mn-ea"/>
              <a:cs typeface="Arial" panose="020B0604020202020204" pitchFamily="34" charset="0"/>
            </a:rPr>
            <a:t>2024год- Россия , г. Санкт-Петербург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0483C4"/>
            </a:buClr>
            <a:buSzTx/>
            <a:buFont typeface="Wingdings" panose="05000000000000000000" pitchFamily="2" charset="2"/>
            <a:buChar char=""/>
          </a:pPr>
          <a:r>
            <a:rPr kumimoji="0" lang="ru-RU" altLang="x-none" sz="1600" b="0" i="0" u="none" strike="noStrike" kern="1200" cap="none" spc="0" normalizeH="0" baseline="0" noProof="0" dirty="0">
              <a:ln/>
              <a:effectLst/>
              <a:uLnTx/>
              <a:uFillTx/>
              <a:latin typeface="+mj-lt"/>
              <a:ea typeface="+mn-ea"/>
              <a:cs typeface="Arial" panose="020B0604020202020204" pitchFamily="34" charset="0"/>
            </a:rPr>
            <a:t>– 1 врач кардиолог повышение квалификации в Медицинском университете И.И.Мечникова «Функциональная диагностика с углубленным учением эхокардиографии».</a:t>
          </a:r>
        </a:p>
      </dsp:txBody>
      <dsp:txXfrm>
        <a:off x="2525866" y="1409169"/>
        <a:ext cx="9462933" cy="1281062"/>
      </dsp:txXfrm>
    </dsp:sp>
    <dsp:sp modelId="{D6E5282A-0203-499A-9D26-2C17126E6216}">
      <dsp:nvSpPr>
        <dsp:cNvPr id="0" name=""/>
        <dsp:cNvSpPr/>
      </dsp:nvSpPr>
      <dsp:spPr>
        <a:xfrm>
          <a:off x="266696" y="1537275"/>
          <a:ext cx="2120578" cy="1024850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2000" b="-22000"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AD8CBB76-3BA0-4F6E-81F1-09E4833701F5}">
      <dsp:nvSpPr>
        <dsp:cNvPr id="0" name=""/>
        <dsp:cNvSpPr/>
      </dsp:nvSpPr>
      <dsp:spPr>
        <a:xfrm>
          <a:off x="0" y="2818338"/>
          <a:ext cx="11988800" cy="128106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x-none" sz="1800" b="1" kern="1200" dirty="0">
              <a:latin typeface="+mj-lt"/>
            </a:rPr>
            <a:t>2024год - Россия, г. Екатеринбург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x-none" sz="1600" kern="1200" dirty="0">
              <a:latin typeface="+mj-lt"/>
            </a:rPr>
            <a:t>– 1 врач функциональной диагностики повышение квалификации в «Допплеровские методы диагностики заболеваний сосудов».</a:t>
          </a:r>
        </a:p>
      </dsp:txBody>
      <dsp:txXfrm>
        <a:off x="2525866" y="2818338"/>
        <a:ext cx="9462933" cy="1281062"/>
      </dsp:txXfrm>
    </dsp:sp>
    <dsp:sp modelId="{9E702FF9-7E33-47CF-8F37-B7BE16C1B168}">
      <dsp:nvSpPr>
        <dsp:cNvPr id="0" name=""/>
        <dsp:cNvSpPr/>
      </dsp:nvSpPr>
      <dsp:spPr>
        <a:xfrm>
          <a:off x="253676" y="2946444"/>
          <a:ext cx="2146618" cy="1024850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2000" b="-22000"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16514AF5-76E4-4FC5-852A-BF9BBABED4E5}">
      <dsp:nvSpPr>
        <dsp:cNvPr id="0" name=""/>
        <dsp:cNvSpPr/>
      </dsp:nvSpPr>
      <dsp:spPr>
        <a:xfrm>
          <a:off x="0" y="4227507"/>
          <a:ext cx="11988800" cy="128106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x-none" sz="1800" b="1" kern="1200" dirty="0">
              <a:latin typeface="+mj-lt"/>
            </a:rPr>
            <a:t>2024 год- Узбекистан , г. Ташкент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x-none" sz="1600" kern="1200" dirty="0">
              <a:latin typeface="+mj-lt"/>
            </a:rPr>
            <a:t>– 1 врач функциональной диагностики,  повышение квалификации в </a:t>
          </a:r>
          <a:r>
            <a:rPr lang="kk-KZ" altLang="x-none" sz="1600" kern="1200" dirty="0">
              <a:latin typeface="+mj-lt"/>
            </a:rPr>
            <a:t>Учебный центр </a:t>
          </a:r>
          <a:r>
            <a:rPr lang="en-US" altLang="x-none" sz="1600" kern="1200" dirty="0">
              <a:latin typeface="+mj-lt"/>
            </a:rPr>
            <a:t>MedicalScan</a:t>
          </a:r>
          <a:r>
            <a:rPr lang="ru-RU" altLang="x-none" sz="1600" kern="1200" dirty="0">
              <a:latin typeface="+mj-lt"/>
            </a:rPr>
            <a:t> «Эхокардиография в педиатрии».</a:t>
          </a:r>
        </a:p>
      </dsp:txBody>
      <dsp:txXfrm>
        <a:off x="2525866" y="4227507"/>
        <a:ext cx="9462933" cy="1281062"/>
      </dsp:txXfrm>
    </dsp:sp>
    <dsp:sp modelId="{DBD59D27-308A-4BFA-942B-91C06E8A7D15}">
      <dsp:nvSpPr>
        <dsp:cNvPr id="0" name=""/>
        <dsp:cNvSpPr/>
      </dsp:nvSpPr>
      <dsp:spPr>
        <a:xfrm>
          <a:off x="240968" y="4355613"/>
          <a:ext cx="2172034" cy="1024850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2000" b="-22000"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0E440C-0FF3-46F8-940F-53E9A8AC9A2D}">
      <dsp:nvSpPr>
        <dsp:cNvPr id="0" name=""/>
        <dsp:cNvSpPr/>
      </dsp:nvSpPr>
      <dsp:spPr>
        <a:xfrm>
          <a:off x="0" y="0"/>
          <a:ext cx="3425589" cy="2581161"/>
        </a:xfrm>
        <a:prstGeom prst="roundRect">
          <a:avLst>
            <a:gd name="adj" fmla="val 10000"/>
          </a:avLst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723900" lvl="0" indent="0" algn="ctr" defTabSz="66675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5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Автоматический</a:t>
          </a:r>
          <a:endParaRPr lang="x-none" sz="15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723900" lvl="0" indent="0" algn="ctr" defTabSz="666750">
            <a:lnSpc>
              <a:spcPct val="90000"/>
            </a:lnSpc>
            <a:spcBef>
              <a:spcPct val="0"/>
            </a:spcBef>
          </a:pPr>
          <a:r>
            <a:rPr lang="ru-RU" sz="15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гематологический</a:t>
          </a:r>
          <a:endParaRPr lang="x-none" sz="15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723900" lvl="0" indent="0" algn="ctr" defTabSz="666750">
            <a:lnSpc>
              <a:spcPct val="90000"/>
            </a:lnSpc>
            <a:spcBef>
              <a:spcPct val="0"/>
            </a:spcBef>
          </a:pPr>
          <a:r>
            <a:rPr lang="ru-RU" sz="15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анализатор </a:t>
          </a:r>
          <a:r>
            <a:rPr lang="en-US" sz="15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BECKMAN</a:t>
          </a:r>
          <a:endParaRPr lang="x-none" sz="15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723900" lvl="0" indent="0" algn="ctr" defTabSz="666750">
            <a:lnSpc>
              <a:spcPct val="90000"/>
            </a:lnSpc>
            <a:spcBef>
              <a:spcPct val="0"/>
            </a:spcBef>
          </a:pPr>
          <a:r>
            <a:rPr lang="en-US" sz="15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COULTER </a:t>
          </a:r>
          <a:r>
            <a:rPr lang="en-US" sz="15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DxH</a:t>
          </a:r>
          <a:r>
            <a:rPr lang="en-US" sz="15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500</a:t>
          </a:r>
          <a:endParaRPr lang="ru-RU" sz="15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723900" lvl="0" indent="0" algn="ctr" defTabSz="666750">
            <a:lnSpc>
              <a:spcPct val="90000"/>
            </a:lnSpc>
            <a:spcBef>
              <a:spcPct val="0"/>
            </a:spcBef>
          </a:pP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42981" y="0"/>
        <a:ext cx="2482607" cy="2581161"/>
      </dsp:txXfrm>
    </dsp:sp>
    <dsp:sp modelId="{F74E83A3-9AAB-45A1-8DFC-C48FA493F2FA}">
      <dsp:nvSpPr>
        <dsp:cNvPr id="0" name=""/>
        <dsp:cNvSpPr/>
      </dsp:nvSpPr>
      <dsp:spPr>
        <a:xfrm>
          <a:off x="-128006" y="2529"/>
          <a:ext cx="1712869" cy="2581151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/>
          <a:srcRect/>
          <a:stretch>
            <a:fillRect t="-3000" b="-3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0E440C-0FF3-46F8-940F-53E9A8AC9A2D}">
      <dsp:nvSpPr>
        <dsp:cNvPr id="0" name=""/>
        <dsp:cNvSpPr/>
      </dsp:nvSpPr>
      <dsp:spPr>
        <a:xfrm>
          <a:off x="48730" y="0"/>
          <a:ext cx="3511654" cy="2599811"/>
        </a:xfrm>
        <a:prstGeom prst="roundRect">
          <a:avLst>
            <a:gd name="adj" fmla="val 10000"/>
          </a:avLst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444500" lvl="0" indent="0" algn="ctr" defTabSz="66675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5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Иммунохимический</a:t>
          </a:r>
          <a:endParaRPr lang="x-none" sz="15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444500" lvl="0" indent="0" algn="ctr" defTabSz="666750">
            <a:lnSpc>
              <a:spcPct val="90000"/>
            </a:lnSpc>
            <a:spcBef>
              <a:spcPct val="0"/>
            </a:spcBef>
          </a:pPr>
          <a:r>
            <a:rPr lang="ru-RU" sz="15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анализатор </a:t>
          </a:r>
          <a:r>
            <a:rPr lang="en-US" sz="15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PATHFAST</a:t>
          </a:r>
          <a:endParaRPr lang="x-none" sz="15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444500" lvl="0" indent="0" algn="ctr" defTabSz="666750">
            <a:lnSpc>
              <a:spcPct val="90000"/>
            </a:lnSpc>
            <a:spcBef>
              <a:spcPct val="0"/>
            </a:spcBef>
          </a:pPr>
          <a:r>
            <a:rPr lang="ru-RU" sz="15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«тропонин</a:t>
          </a:r>
          <a:endParaRPr lang="x-none" sz="15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444500" lvl="0" indent="0" algn="ctr" defTabSz="666750">
            <a:lnSpc>
              <a:spcPct val="90000"/>
            </a:lnSpc>
            <a:spcBef>
              <a:spcPct val="0"/>
            </a:spcBef>
          </a:pPr>
          <a:r>
            <a:rPr lang="ru-RU" sz="15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количественный»</a:t>
          </a:r>
        </a:p>
        <a:p>
          <a:pPr marL="444500" lvl="0" indent="0" defTabSz="666750">
            <a:lnSpc>
              <a:spcPct val="90000"/>
            </a:lnSpc>
            <a:spcBef>
              <a:spcPct val="0"/>
            </a:spcBef>
          </a:pP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010788" y="0"/>
        <a:ext cx="2549596" cy="2599811"/>
      </dsp:txXfrm>
    </dsp:sp>
    <dsp:sp modelId="{F74E83A3-9AAB-45A1-8DFC-C48FA493F2FA}">
      <dsp:nvSpPr>
        <dsp:cNvPr id="0" name=""/>
        <dsp:cNvSpPr/>
      </dsp:nvSpPr>
      <dsp:spPr>
        <a:xfrm>
          <a:off x="-130376" y="2547"/>
          <a:ext cx="1743290" cy="2599801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/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52E458-7B89-4B43-A1BD-BBA4E522C76B}">
      <dsp:nvSpPr>
        <dsp:cNvPr id="0" name=""/>
        <dsp:cNvSpPr/>
      </dsp:nvSpPr>
      <dsp:spPr>
        <a:xfrm>
          <a:off x="0" y="30476"/>
          <a:ext cx="11988800" cy="128106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0483C4"/>
            </a:buClr>
            <a:buSzTx/>
            <a:buFont typeface="Wingdings" panose="05000000000000000000" pitchFamily="2" charset="2"/>
            <a:buChar char=""/>
          </a:pPr>
          <a:r>
            <a:rPr lang="ru-RU" sz="1800" b="1" kern="1200" dirty="0">
              <a:latin typeface="+mj-lt"/>
            </a:rPr>
            <a:t>2025 год.  Австрия , г. Вена 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0483C4"/>
            </a:buClr>
            <a:buSzTx/>
            <a:buFont typeface="Wingdings" panose="05000000000000000000" pitchFamily="2" charset="2"/>
            <a:buChar char=""/>
          </a:pPr>
          <a:r>
            <a:rPr lang="ru-RU" sz="1600" b="0" kern="1200" dirty="0">
              <a:latin typeface="+mj-lt"/>
            </a:rPr>
            <a:t>–  1 врач аритмолог – хирург Международная конференция 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0483C4"/>
            </a:buClr>
            <a:buSzTx/>
            <a:buFont typeface="Wingdings" panose="05000000000000000000" pitchFamily="2" charset="2"/>
            <a:buChar char=""/>
          </a:pPr>
          <a:endParaRPr lang="x-none" sz="2200" kern="1200" dirty="0"/>
        </a:p>
      </dsp:txBody>
      <dsp:txXfrm>
        <a:off x="2525866" y="30476"/>
        <a:ext cx="9462933" cy="1281062"/>
      </dsp:txXfrm>
    </dsp:sp>
    <dsp:sp modelId="{FA06C273-E635-47C6-A2AD-9F772E729364}">
      <dsp:nvSpPr>
        <dsp:cNvPr id="0" name=""/>
        <dsp:cNvSpPr/>
      </dsp:nvSpPr>
      <dsp:spPr>
        <a:xfrm>
          <a:off x="233355" y="128106"/>
          <a:ext cx="2187260" cy="1024850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67000" b="-67000"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77C7D2C2-F2C7-4F3C-ACE3-777BC18B46A9}">
      <dsp:nvSpPr>
        <dsp:cNvPr id="0" name=""/>
        <dsp:cNvSpPr/>
      </dsp:nvSpPr>
      <dsp:spPr>
        <a:xfrm>
          <a:off x="0" y="1409169"/>
          <a:ext cx="11988800" cy="128106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0483C4"/>
            </a:buClr>
            <a:buSzTx/>
            <a:buFont typeface="Wingdings" panose="05000000000000000000" pitchFamily="2" charset="2"/>
            <a:buChar char=""/>
          </a:pPr>
          <a:r>
            <a:rPr lang="ru-RU" sz="1800" b="1" kern="1200" dirty="0">
              <a:latin typeface="+mj-lt"/>
            </a:rPr>
            <a:t>2025 год. Турция, г. Стамбул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0483C4"/>
            </a:buClr>
            <a:buSzTx/>
            <a:buFont typeface="Wingdings" panose="05000000000000000000" pitchFamily="2" charset="2"/>
            <a:buChar char=""/>
          </a:pPr>
          <a:r>
            <a:rPr lang="ru-RU" sz="1600" kern="1200" dirty="0">
              <a:latin typeface="+mj-lt"/>
            </a:rPr>
            <a:t>- 1 врач аритмолог- хирург Мастер-класс «Имплантация  безэлектродных электрокардиостимуляторов» </a:t>
          </a:r>
          <a:endParaRPr kumimoji="0" lang="ru-RU" altLang="x-none" sz="1600" b="0" i="0" u="none" strike="noStrike" kern="1200" cap="none" spc="0" normalizeH="0" baseline="0" noProof="0" dirty="0">
            <a:ln/>
            <a:effectLst/>
            <a:uLnTx/>
            <a:uFillTx/>
            <a:latin typeface="+mj-lt"/>
            <a:ea typeface="+mn-ea"/>
            <a:cs typeface="Arial" panose="020B0604020202020204" pitchFamily="34" charset="0"/>
          </a:endParaRPr>
        </a:p>
      </dsp:txBody>
      <dsp:txXfrm>
        <a:off x="2525866" y="1409169"/>
        <a:ext cx="9462933" cy="1281062"/>
      </dsp:txXfrm>
    </dsp:sp>
    <dsp:sp modelId="{D6E5282A-0203-499A-9D26-2C17126E6216}">
      <dsp:nvSpPr>
        <dsp:cNvPr id="0" name=""/>
        <dsp:cNvSpPr/>
      </dsp:nvSpPr>
      <dsp:spPr>
        <a:xfrm>
          <a:off x="101587" y="1432397"/>
          <a:ext cx="2248235" cy="1193960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000" b="-3000"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AD8CBB76-3BA0-4F6E-81F1-09E4833701F5}">
      <dsp:nvSpPr>
        <dsp:cNvPr id="0" name=""/>
        <dsp:cNvSpPr/>
      </dsp:nvSpPr>
      <dsp:spPr>
        <a:xfrm>
          <a:off x="0" y="2818338"/>
          <a:ext cx="11988800" cy="128106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latin typeface="+mj-lt"/>
            </a:rPr>
            <a:t>2025 год.  Германия, г. Берлин 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latin typeface="+mj-lt"/>
            </a:rPr>
            <a:t>- 1 врач аритмолог – хирург Обучающий курс «Стимуляция левой ножки пучка Гиса»</a:t>
          </a:r>
          <a:endParaRPr lang="ru-RU" altLang="x-none" sz="1600" kern="1200" dirty="0">
            <a:latin typeface="+mj-lt"/>
          </a:endParaRPr>
        </a:p>
      </dsp:txBody>
      <dsp:txXfrm>
        <a:off x="2525866" y="2818338"/>
        <a:ext cx="9462933" cy="1281062"/>
      </dsp:txXfrm>
    </dsp:sp>
    <dsp:sp modelId="{9E702FF9-7E33-47CF-8F37-B7BE16C1B168}">
      <dsp:nvSpPr>
        <dsp:cNvPr id="0" name=""/>
        <dsp:cNvSpPr/>
      </dsp:nvSpPr>
      <dsp:spPr>
        <a:xfrm>
          <a:off x="253676" y="2946444"/>
          <a:ext cx="2146618" cy="1024850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5000" b="-55000"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16514AF5-76E4-4FC5-852A-BF9BBABED4E5}">
      <dsp:nvSpPr>
        <dsp:cNvPr id="0" name=""/>
        <dsp:cNvSpPr/>
      </dsp:nvSpPr>
      <dsp:spPr>
        <a:xfrm>
          <a:off x="0" y="4227507"/>
          <a:ext cx="11988800" cy="128106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x-none" sz="1800" b="1" kern="1200" dirty="0">
              <a:solidFill>
                <a:schemeClr val="tx1"/>
              </a:solidFill>
              <a:latin typeface="+mj-lt"/>
            </a:rPr>
            <a:t>2025 год.  ОАЭ</a:t>
          </a:r>
          <a:r>
            <a:rPr lang="kk-KZ" altLang="x-none" sz="1800" b="1" kern="1200" dirty="0">
              <a:solidFill>
                <a:schemeClr val="tx1"/>
              </a:solidFill>
              <a:latin typeface="+mj-lt"/>
            </a:rPr>
            <a:t>, Дубай  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altLang="x-none" sz="1600" b="1" kern="1200" dirty="0">
              <a:solidFill>
                <a:schemeClr val="tx1"/>
              </a:solidFill>
              <a:latin typeface="+mj-lt"/>
            </a:rPr>
            <a:t>-</a:t>
          </a:r>
          <a:r>
            <a:rPr lang="kk-KZ" altLang="x-none" sz="1600" b="0" kern="1200" dirty="0">
              <a:solidFill>
                <a:schemeClr val="tx1"/>
              </a:solidFill>
              <a:latin typeface="+mj-lt"/>
            </a:rPr>
            <a:t>1 </a:t>
          </a:r>
          <a:r>
            <a:rPr lang="kk-KZ" altLang="x-none" sz="1600" b="0" kern="1200" dirty="0" err="1">
              <a:solidFill>
                <a:schemeClr val="tx1"/>
              </a:solidFill>
              <a:latin typeface="+mj-lt"/>
            </a:rPr>
            <a:t>врач</a:t>
          </a:r>
          <a:r>
            <a:rPr lang="kk-KZ" altLang="x-none" sz="1600" b="0" kern="1200" dirty="0">
              <a:solidFill>
                <a:schemeClr val="tx1"/>
              </a:solidFill>
              <a:latin typeface="+mj-lt"/>
            </a:rPr>
            <a:t> – ангиохирург </a:t>
          </a:r>
          <a:r>
            <a:rPr lang="kk-KZ" altLang="x-none" sz="1600" b="1" kern="1200" dirty="0">
              <a:solidFill>
                <a:schemeClr val="tx1"/>
              </a:solidFill>
              <a:latin typeface="+mj-lt"/>
            </a:rPr>
            <a:t>У</a:t>
          </a:r>
          <a:r>
            <a:rPr lang="ru-RU" altLang="x-none" sz="1600" kern="1200" dirty="0" err="1">
              <a:solidFill>
                <a:schemeClr val="tx1"/>
              </a:solidFill>
              <a:latin typeface="+mj-lt"/>
            </a:rPr>
            <a:t>частие</a:t>
          </a:r>
          <a:r>
            <a:rPr lang="ru-RU" altLang="x-none" sz="1600" kern="1200" dirty="0">
              <a:solidFill>
                <a:schemeClr val="tx1"/>
              </a:solidFill>
              <a:latin typeface="+mj-lt"/>
            </a:rPr>
            <a:t> в Саммите  Advanced Technologies</a:t>
          </a:r>
        </a:p>
      </dsp:txBody>
      <dsp:txXfrm>
        <a:off x="2525866" y="4227507"/>
        <a:ext cx="9462933" cy="1281062"/>
      </dsp:txXfrm>
    </dsp:sp>
    <dsp:sp modelId="{DBD59D27-308A-4BFA-942B-91C06E8A7D15}">
      <dsp:nvSpPr>
        <dsp:cNvPr id="0" name=""/>
        <dsp:cNvSpPr/>
      </dsp:nvSpPr>
      <dsp:spPr>
        <a:xfrm>
          <a:off x="240968" y="4355613"/>
          <a:ext cx="2172034" cy="1024850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6000" b="-56000"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03439D-EAE1-4504-9E93-3D1A187C82D6}">
      <dsp:nvSpPr>
        <dsp:cNvPr id="0" name=""/>
        <dsp:cNvSpPr/>
      </dsp:nvSpPr>
      <dsp:spPr>
        <a:xfrm>
          <a:off x="1462" y="248467"/>
          <a:ext cx="3118218" cy="187093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x-none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Усовершенствование</a:t>
          </a:r>
          <a:r>
            <a:rPr lang="ru-RU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x-none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эндопротезирования</a:t>
          </a:r>
          <a:r>
            <a:rPr lang="ru-RU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x-none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аортального клапана</a:t>
          </a:r>
          <a:r>
            <a:rPr lang="ru-RU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x-none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(TAVI)</a:t>
          </a:r>
        </a:p>
      </dsp:txBody>
      <dsp:txXfrm>
        <a:off x="56260" y="303265"/>
        <a:ext cx="3008622" cy="1761335"/>
      </dsp:txXfrm>
    </dsp:sp>
    <dsp:sp modelId="{419774DC-D466-4823-AEFB-1EA4B04E5ED2}">
      <dsp:nvSpPr>
        <dsp:cNvPr id="0" name=""/>
        <dsp:cNvSpPr/>
      </dsp:nvSpPr>
      <dsp:spPr>
        <a:xfrm>
          <a:off x="3431503" y="797273"/>
          <a:ext cx="661062" cy="77331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x-none" sz="24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431503" y="951937"/>
        <a:ext cx="462743" cy="463990"/>
      </dsp:txXfrm>
    </dsp:sp>
    <dsp:sp modelId="{955C1346-4D9A-4AEB-A886-BCF1E65A965B}">
      <dsp:nvSpPr>
        <dsp:cNvPr id="0" name=""/>
        <dsp:cNvSpPr/>
      </dsp:nvSpPr>
      <dsp:spPr>
        <a:xfrm>
          <a:off x="4366968" y="248467"/>
          <a:ext cx="3118218" cy="187093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x-none" sz="2400" kern="1200">
              <a:latin typeface="Times New Roman" panose="02020603050405020304" pitchFamily="18" charset="0"/>
              <a:cs typeface="Times New Roman" panose="02020603050405020304" pitchFamily="18" charset="0"/>
            </a:rPr>
            <a:t>Эмболизация</a:t>
          </a:r>
          <a:r>
            <a:rPr lang="ru-RU" sz="2400" kern="120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x-none" sz="2400" kern="1200">
              <a:latin typeface="Times New Roman" panose="02020603050405020304" pitchFamily="18" charset="0"/>
              <a:cs typeface="Times New Roman" panose="02020603050405020304" pitchFamily="18" charset="0"/>
            </a:rPr>
            <a:t>аневризм</a:t>
          </a:r>
          <a:r>
            <a:rPr lang="ru-RU" sz="2400" kern="120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x-none" sz="2400" kern="1200">
              <a:latin typeface="Times New Roman" panose="02020603050405020304" pitchFamily="18" charset="0"/>
              <a:cs typeface="Times New Roman" panose="02020603050405020304" pitchFamily="18" charset="0"/>
            </a:rPr>
            <a:t>головного мозга</a:t>
          </a:r>
        </a:p>
      </dsp:txBody>
      <dsp:txXfrm>
        <a:off x="4421766" y="303265"/>
        <a:ext cx="3008622" cy="176133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C8989A-65FB-40AA-A5EB-07CA027881E9}">
      <dsp:nvSpPr>
        <dsp:cNvPr id="0" name=""/>
        <dsp:cNvSpPr/>
      </dsp:nvSpPr>
      <dsp:spPr>
        <a:xfrm>
          <a:off x="3109" y="0"/>
          <a:ext cx="3181013" cy="1886907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x-none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Кардио</a:t>
          </a:r>
          <a:r>
            <a:rPr lang="ru-RU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хирург</a:t>
          </a:r>
          <a:endParaRPr lang="x-none" sz="16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109" y="0"/>
        <a:ext cx="3181013" cy="566072"/>
      </dsp:txXfrm>
    </dsp:sp>
    <dsp:sp modelId="{8AD0E618-75CF-4608-8C53-5D5B89C86B5E}">
      <dsp:nvSpPr>
        <dsp:cNvPr id="0" name=""/>
        <dsp:cNvSpPr/>
      </dsp:nvSpPr>
      <dsp:spPr>
        <a:xfrm>
          <a:off x="319656" y="566118"/>
          <a:ext cx="2544810" cy="27488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1483</a:t>
          </a:r>
          <a:endParaRPr lang="x-none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27707" y="574169"/>
        <a:ext cx="2528708" cy="258780"/>
      </dsp:txXfrm>
    </dsp:sp>
    <dsp:sp modelId="{A3EF8DF5-BBF6-42ED-AB28-B8CEC0739CE0}">
      <dsp:nvSpPr>
        <dsp:cNvPr id="0" name=""/>
        <dsp:cNvSpPr/>
      </dsp:nvSpPr>
      <dsp:spPr>
        <a:xfrm>
          <a:off x="319656" y="883289"/>
          <a:ext cx="2544810" cy="27488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2090</a:t>
          </a:r>
          <a:endParaRPr lang="x-none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27707" y="891340"/>
        <a:ext cx="2528708" cy="258780"/>
      </dsp:txXfrm>
    </dsp:sp>
    <dsp:sp modelId="{20029DCE-849F-4DC5-9ED6-5BDD3E546E03}">
      <dsp:nvSpPr>
        <dsp:cNvPr id="0" name=""/>
        <dsp:cNvSpPr/>
      </dsp:nvSpPr>
      <dsp:spPr>
        <a:xfrm>
          <a:off x="319656" y="1200461"/>
          <a:ext cx="2544810" cy="27488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2533</a:t>
          </a:r>
          <a:endParaRPr lang="x-none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27707" y="1208512"/>
        <a:ext cx="2528708" cy="258780"/>
      </dsp:txXfrm>
    </dsp:sp>
    <dsp:sp modelId="{A8E04C81-4345-451B-B6DD-7ACB29D0EDCA}">
      <dsp:nvSpPr>
        <dsp:cNvPr id="0" name=""/>
        <dsp:cNvSpPr/>
      </dsp:nvSpPr>
      <dsp:spPr>
        <a:xfrm>
          <a:off x="319656" y="1517633"/>
          <a:ext cx="2544810" cy="27488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2781</a:t>
          </a:r>
          <a:endParaRPr lang="x-none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27707" y="1525684"/>
        <a:ext cx="2528708" cy="25878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C8989A-65FB-40AA-A5EB-07CA027881E9}">
      <dsp:nvSpPr>
        <dsp:cNvPr id="0" name=""/>
        <dsp:cNvSpPr/>
      </dsp:nvSpPr>
      <dsp:spPr>
        <a:xfrm>
          <a:off x="3393" y="0"/>
          <a:ext cx="3471549" cy="191115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Детский к</a:t>
          </a:r>
          <a:r>
            <a:rPr lang="x-none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ардио</a:t>
          </a:r>
          <a:r>
            <a:rPr lang="ru-RU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хирург</a:t>
          </a:r>
          <a:endParaRPr lang="x-none" sz="16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393" y="0"/>
        <a:ext cx="3471549" cy="573345"/>
      </dsp:txXfrm>
    </dsp:sp>
    <dsp:sp modelId="{8AD0E618-75CF-4608-8C53-5D5B89C86B5E}">
      <dsp:nvSpPr>
        <dsp:cNvPr id="0" name=""/>
        <dsp:cNvSpPr/>
      </dsp:nvSpPr>
      <dsp:spPr>
        <a:xfrm>
          <a:off x="348851" y="573392"/>
          <a:ext cx="2777239" cy="27841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1317</a:t>
          </a:r>
          <a:endParaRPr lang="x-none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57005" y="581546"/>
        <a:ext cx="2760931" cy="262106"/>
      </dsp:txXfrm>
    </dsp:sp>
    <dsp:sp modelId="{A3EF8DF5-BBF6-42ED-AB28-B8CEC0739CE0}">
      <dsp:nvSpPr>
        <dsp:cNvPr id="0" name=""/>
        <dsp:cNvSpPr/>
      </dsp:nvSpPr>
      <dsp:spPr>
        <a:xfrm>
          <a:off x="348851" y="894639"/>
          <a:ext cx="2777239" cy="27841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1247</a:t>
          </a:r>
          <a:endParaRPr lang="x-none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57005" y="902793"/>
        <a:ext cx="2760931" cy="262106"/>
      </dsp:txXfrm>
    </dsp:sp>
    <dsp:sp modelId="{A8E04C81-4345-451B-B6DD-7ACB29D0EDCA}">
      <dsp:nvSpPr>
        <dsp:cNvPr id="0" name=""/>
        <dsp:cNvSpPr/>
      </dsp:nvSpPr>
      <dsp:spPr>
        <a:xfrm>
          <a:off x="348851" y="1215887"/>
          <a:ext cx="2777239" cy="27841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1377</a:t>
          </a:r>
          <a:endParaRPr lang="x-none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57005" y="1224041"/>
        <a:ext cx="2760931" cy="262106"/>
      </dsp:txXfrm>
    </dsp:sp>
    <dsp:sp modelId="{BC716DBB-1D2D-44FC-A4D6-06FB6B9FA391}">
      <dsp:nvSpPr>
        <dsp:cNvPr id="0" name=""/>
        <dsp:cNvSpPr/>
      </dsp:nvSpPr>
      <dsp:spPr>
        <a:xfrm>
          <a:off x="348851" y="1537134"/>
          <a:ext cx="2777239" cy="27841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/>
            <a:t>1431</a:t>
          </a:r>
          <a:endParaRPr lang="x-none" sz="1500" kern="1200" dirty="0"/>
        </a:p>
      </dsp:txBody>
      <dsp:txXfrm>
        <a:off x="357005" y="1545288"/>
        <a:ext cx="2760931" cy="26210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C8989A-65FB-40AA-A5EB-07CA027881E9}">
      <dsp:nvSpPr>
        <dsp:cNvPr id="0" name=""/>
        <dsp:cNvSpPr/>
      </dsp:nvSpPr>
      <dsp:spPr>
        <a:xfrm>
          <a:off x="0" y="0"/>
          <a:ext cx="3448306" cy="1896149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Детский </a:t>
          </a:r>
          <a:r>
            <a:rPr lang="x-none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кардиолог</a:t>
          </a:r>
        </a:p>
      </dsp:txBody>
      <dsp:txXfrm>
        <a:off x="0" y="0"/>
        <a:ext cx="3448306" cy="568844"/>
      </dsp:txXfrm>
    </dsp:sp>
    <dsp:sp modelId="{8AD0E618-75CF-4608-8C53-5D5B89C86B5E}">
      <dsp:nvSpPr>
        <dsp:cNvPr id="0" name=""/>
        <dsp:cNvSpPr/>
      </dsp:nvSpPr>
      <dsp:spPr>
        <a:xfrm>
          <a:off x="346516" y="568890"/>
          <a:ext cx="2758644" cy="27622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777</a:t>
          </a:r>
          <a:endParaRPr lang="x-none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54606" y="576980"/>
        <a:ext cx="2742464" cy="260048"/>
      </dsp:txXfrm>
    </dsp:sp>
    <dsp:sp modelId="{A3EF8DF5-BBF6-42ED-AB28-B8CEC0739CE0}">
      <dsp:nvSpPr>
        <dsp:cNvPr id="0" name=""/>
        <dsp:cNvSpPr/>
      </dsp:nvSpPr>
      <dsp:spPr>
        <a:xfrm>
          <a:off x="346516" y="887616"/>
          <a:ext cx="2758644" cy="27622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2415</a:t>
          </a:r>
          <a:endParaRPr lang="x-none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54606" y="895706"/>
        <a:ext cx="2742464" cy="260048"/>
      </dsp:txXfrm>
    </dsp:sp>
    <dsp:sp modelId="{A8E04C81-4345-451B-B6DD-7ACB29D0EDCA}">
      <dsp:nvSpPr>
        <dsp:cNvPr id="0" name=""/>
        <dsp:cNvSpPr/>
      </dsp:nvSpPr>
      <dsp:spPr>
        <a:xfrm>
          <a:off x="346516" y="1206341"/>
          <a:ext cx="2758644" cy="27622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2055</a:t>
          </a:r>
          <a:endParaRPr lang="x-none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54606" y="1214431"/>
        <a:ext cx="2742464" cy="260048"/>
      </dsp:txXfrm>
    </dsp:sp>
    <dsp:sp modelId="{D2F39545-EA3E-4933-9521-2B83471C8482}">
      <dsp:nvSpPr>
        <dsp:cNvPr id="0" name=""/>
        <dsp:cNvSpPr/>
      </dsp:nvSpPr>
      <dsp:spPr>
        <a:xfrm>
          <a:off x="346516" y="1525066"/>
          <a:ext cx="2758644" cy="27622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/>
            <a:t>1942</a:t>
          </a:r>
          <a:endParaRPr lang="x-none" sz="1500" kern="1200" dirty="0"/>
        </a:p>
      </dsp:txBody>
      <dsp:txXfrm>
        <a:off x="354606" y="1533156"/>
        <a:ext cx="2742464" cy="26004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0E440C-0FF3-46F8-940F-53E9A8AC9A2D}">
      <dsp:nvSpPr>
        <dsp:cNvPr id="0" name=""/>
        <dsp:cNvSpPr/>
      </dsp:nvSpPr>
      <dsp:spPr>
        <a:xfrm>
          <a:off x="795911" y="1161"/>
          <a:ext cx="4190952" cy="2380720"/>
        </a:xfrm>
        <a:prstGeom prst="roundRect">
          <a:avLst>
            <a:gd name="adj" fmla="val 10000"/>
          </a:avLst>
        </a:prstGeom>
        <a:solidFill>
          <a:srgbClr val="00B0F0"/>
        </a:solidFill>
        <a:ln w="25400" cap="flat" cmpd="sng" algn="ctr">
          <a:solidFill>
            <a:srgbClr val="00B0F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533400" lvl="0" indent="0" algn="ctr" defTabSz="66675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5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Автоматический</a:t>
          </a:r>
          <a:endParaRPr lang="x-none" sz="15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533400" lvl="0" indent="0" algn="ctr" defTabSz="666750">
            <a:lnSpc>
              <a:spcPct val="90000"/>
            </a:lnSpc>
            <a:spcBef>
              <a:spcPct val="0"/>
            </a:spcBef>
          </a:pPr>
          <a:r>
            <a:rPr lang="ru-RU" sz="15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анализатор </a:t>
          </a:r>
          <a:r>
            <a:rPr lang="en-US" sz="15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CS- 2500, </a:t>
          </a:r>
          <a:r>
            <a:rPr lang="ru-RU" sz="15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для</a:t>
          </a:r>
          <a:endParaRPr lang="x-none" sz="15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533400" lvl="0" indent="0" algn="ctr" defTabSz="666750">
            <a:lnSpc>
              <a:spcPct val="90000"/>
            </a:lnSpc>
            <a:spcBef>
              <a:spcPct val="0"/>
            </a:spcBef>
          </a:pPr>
          <a:r>
            <a:rPr lang="ru-RU" sz="15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проведения</a:t>
          </a:r>
          <a:endParaRPr lang="x-none" sz="15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533400" lvl="0" indent="0" algn="ctr" defTabSz="666750">
            <a:lnSpc>
              <a:spcPct val="90000"/>
            </a:lnSpc>
            <a:spcBef>
              <a:spcPct val="0"/>
            </a:spcBef>
          </a:pPr>
          <a:r>
            <a:rPr lang="ru-RU" sz="15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каагулологических</a:t>
          </a:r>
          <a:endParaRPr lang="x-none" sz="15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533400" lvl="0" indent="0" algn="ctr" defTabSz="666750">
            <a:lnSpc>
              <a:spcPct val="90000"/>
            </a:lnSpc>
            <a:spcBef>
              <a:spcPct val="0"/>
            </a:spcBef>
          </a:pPr>
          <a:r>
            <a:rPr lang="ru-RU" sz="15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исследований</a:t>
          </a:r>
        </a:p>
        <a:p>
          <a:pPr marL="533400" lvl="0" indent="0" algn="ctr" defTabSz="666750">
            <a:lnSpc>
              <a:spcPct val="90000"/>
            </a:lnSpc>
            <a:spcBef>
              <a:spcPct val="0"/>
            </a:spcBef>
          </a:pP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836967" y="1161"/>
        <a:ext cx="3149896" cy="2380720"/>
      </dsp:txXfrm>
    </dsp:sp>
    <dsp:sp modelId="{F74E83A3-9AAB-45A1-8DFC-C48FA493F2FA}">
      <dsp:nvSpPr>
        <dsp:cNvPr id="0" name=""/>
        <dsp:cNvSpPr/>
      </dsp:nvSpPr>
      <dsp:spPr>
        <a:xfrm>
          <a:off x="-68598" y="3"/>
          <a:ext cx="2461503" cy="2383044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/>
          <a:srcRect/>
          <a:stretch>
            <a:fillRect t="-15000" b="-15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0E440C-0FF3-46F8-940F-53E9A8AC9A2D}">
      <dsp:nvSpPr>
        <dsp:cNvPr id="0" name=""/>
        <dsp:cNvSpPr/>
      </dsp:nvSpPr>
      <dsp:spPr>
        <a:xfrm>
          <a:off x="1821358" y="1155"/>
          <a:ext cx="4714747" cy="2367981"/>
        </a:xfrm>
        <a:prstGeom prst="roundRect">
          <a:avLst>
            <a:gd name="adj" fmla="val 10000"/>
          </a:avLst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1168400" lvl="0" indent="0" algn="ctr" defTabSz="66675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5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Автоматические анализаторы
</a:t>
          </a:r>
          <a:r>
            <a:rPr lang="en-US" sz="15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URIT8210</a:t>
          </a:r>
          <a:r>
            <a:rPr lang="ru-RU" sz="15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для проведения
биохимических исследований</a:t>
          </a:r>
        </a:p>
      </dsp:txBody>
      <dsp:txXfrm>
        <a:off x="2938390" y="1155"/>
        <a:ext cx="3597715" cy="2367981"/>
      </dsp:txXfrm>
    </dsp:sp>
    <dsp:sp modelId="{F74E83A3-9AAB-45A1-8DFC-C48FA493F2FA}">
      <dsp:nvSpPr>
        <dsp:cNvPr id="0" name=""/>
        <dsp:cNvSpPr/>
      </dsp:nvSpPr>
      <dsp:spPr>
        <a:xfrm>
          <a:off x="-122792" y="3"/>
          <a:ext cx="3945996" cy="2370292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0E440C-0FF3-46F8-940F-53E9A8AC9A2D}">
      <dsp:nvSpPr>
        <dsp:cNvPr id="0" name=""/>
        <dsp:cNvSpPr/>
      </dsp:nvSpPr>
      <dsp:spPr>
        <a:xfrm>
          <a:off x="209035" y="0"/>
          <a:ext cx="4482294" cy="2677609"/>
        </a:xfrm>
        <a:prstGeom prst="roundRect">
          <a:avLst>
            <a:gd name="adj" fmla="val 10000"/>
          </a:avLst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723900" lvl="0" indent="0" algn="ctr" defTabSz="66675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5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Автоматический анализатор </a:t>
          </a:r>
          <a:r>
            <a:rPr lang="en-US" sz="15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ABL</a:t>
          </a:r>
          <a:endParaRPr lang="x-none" sz="15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723900" lvl="0" indent="0" algn="ctr" defTabSz="666750">
            <a:lnSpc>
              <a:spcPct val="90000"/>
            </a:lnSpc>
            <a:spcBef>
              <a:spcPct val="0"/>
            </a:spcBef>
          </a:pPr>
          <a:r>
            <a:rPr lang="en-US" sz="15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800 FLEX, </a:t>
          </a:r>
          <a:r>
            <a:rPr lang="ru-RU" sz="15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для проведения</a:t>
          </a:r>
          <a:endParaRPr lang="x-none" sz="15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723900" lvl="0" indent="0" algn="ctr" defTabSz="666750">
            <a:lnSpc>
              <a:spcPct val="90000"/>
            </a:lnSpc>
            <a:spcBef>
              <a:spcPct val="0"/>
            </a:spcBef>
          </a:pPr>
          <a:r>
            <a:rPr lang="ru-RU" sz="15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исследования кислотно-</a:t>
          </a:r>
          <a:endParaRPr lang="x-none" sz="15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723900" lvl="0" indent="0" algn="ctr" defTabSz="666750">
            <a:lnSpc>
              <a:spcPct val="90000"/>
            </a:lnSpc>
            <a:spcBef>
              <a:spcPct val="0"/>
            </a:spcBef>
          </a:pPr>
          <a:r>
            <a:rPr lang="ru-RU" sz="15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молочного состояния крови и</a:t>
          </a:r>
          <a:endParaRPr lang="x-none" sz="15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723900" lvl="0" indent="0" algn="ctr" defTabSz="666750">
            <a:lnSpc>
              <a:spcPct val="90000"/>
            </a:lnSpc>
            <a:spcBef>
              <a:spcPct val="0"/>
            </a:spcBef>
          </a:pPr>
          <a:r>
            <a:rPr lang="ru-RU" sz="15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автоматический анализатор газов</a:t>
          </a:r>
          <a:endParaRPr lang="x-none" sz="15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723900" lvl="0" indent="0" algn="ctr" defTabSz="666750">
            <a:lnSpc>
              <a:spcPct val="90000"/>
            </a:lnSpc>
            <a:spcBef>
              <a:spcPct val="0"/>
            </a:spcBef>
          </a:pPr>
          <a:r>
            <a:rPr lang="ru-RU" sz="15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 электролитов </a:t>
          </a:r>
          <a:r>
            <a:rPr lang="en-US" sz="15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COBAS B221</a:t>
          </a:r>
          <a:endParaRPr lang="ru-RU" sz="15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533400" lvl="0" indent="0" algn="ctr" defTabSz="666750">
            <a:lnSpc>
              <a:spcPct val="90000"/>
            </a:lnSpc>
            <a:spcBef>
              <a:spcPct val="0"/>
            </a:spcBef>
          </a:pP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372470" y="0"/>
        <a:ext cx="3318859" cy="2677609"/>
      </dsp:txXfrm>
    </dsp:sp>
    <dsp:sp modelId="{F74E83A3-9AAB-45A1-8DFC-C48FA493F2FA}">
      <dsp:nvSpPr>
        <dsp:cNvPr id="0" name=""/>
        <dsp:cNvSpPr/>
      </dsp:nvSpPr>
      <dsp:spPr>
        <a:xfrm>
          <a:off x="-209035" y="5236"/>
          <a:ext cx="2266552" cy="2674993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/>
          <a:srcRect/>
          <a:stretch>
            <a:fillRect l="-13000" r="-13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10486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34199" y="0"/>
            <a:ext cx="4310486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065BAE-11AC-4247-93AD-58AD7D097B63}" type="datetimeFigureOut">
              <a:rPr lang="ru-RU" smtClean="0"/>
              <a:t>15.02.2026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687638" y="514350"/>
            <a:ext cx="4572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4728" y="3257550"/>
            <a:ext cx="795782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4310486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34199" y="6513513"/>
            <a:ext cx="4310486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BE9B2F-DE11-46E7-AC4E-F675516301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21563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A98A1D-0C9C-3499-4923-2C587E169F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CE43E728-0E23-EB2E-04CD-20BD202D7F7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9219452A-025F-2162-EB59-88A3C26095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8CD1F95-A1B2-EC79-AB93-83F9BA53FC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BE9B2F-DE11-46E7-AC4E-F6755163012A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24692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BE9B2F-DE11-46E7-AC4E-F6755163012A}" type="slidenum">
              <a:rPr lang="ru-RU" smtClean="0"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37159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svg"/><Relationship Id="rId4" Type="http://schemas.openxmlformats.org/officeDocument/2006/relationships/image" Target="../media/image7.pn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13.svg"/><Relationship Id="rId4" Type="http://schemas.openxmlformats.org/officeDocument/2006/relationships/image" Target="../media/image7.png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68E8C3-FE4D-4800-AF9C-F678949C008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15.02.2026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9B3FE2-C984-4860-A0FB-F0C8D30851B3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9815810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647FC0-804B-42E3-AF7C-B37281C33F1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15.02.2026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C28A26-ED7A-4059-A48B-362EB9A6E6E3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3828728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95109C-2B15-4E30-85AE-F32CE517191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15.02.2026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2FE056-5E18-4CE5-AD82-267F6C158577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6649477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userDrawn="1">
  <p:cSld name="Char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auto"/>
        <p:txBody>
          <a:bodyPr>
            <a:normAutofit/>
          </a:bodyPr>
          <a:lstStyle>
            <a:lvl1pPr algn="ctr">
              <a:defRPr lang="en-US" sz="2800" spc="15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 sz="900"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20XX</a:t>
            </a:r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 sz="900"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PRESENTATION TITLE</a:t>
            </a:r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A49DFD55-3C28-40EF-9E31-A92D2E4017FF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Chart Placeholder 6"/>
          <p:cNvSpPr>
            <a:spLocks noGrp="1"/>
          </p:cNvSpPr>
          <p:nvPr>
            <p:ph type="chart" sz="quarter" idx="13"/>
          </p:nvPr>
        </p:nvSpPr>
        <p:spPr bwMode="auto">
          <a:xfrm>
            <a:off x="838200" y="2111608"/>
            <a:ext cx="10515600" cy="3744912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56738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 bwMode="auto">
          <a:xfrm>
            <a:off x="6416040" y="4434840"/>
            <a:ext cx="4941771" cy="1122202"/>
          </a:xfrm>
        </p:spPr>
        <p:txBody>
          <a:bodyPr anchor="b">
            <a:noAutofit/>
          </a:bodyPr>
          <a:lstStyle>
            <a:lvl1pPr algn="l">
              <a:defRPr sz="3600" spc="15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auto">
          <a:xfrm>
            <a:off x="6416041" y="5586890"/>
            <a:ext cx="4941771" cy="396660"/>
          </a:xfrm>
        </p:spPr>
        <p:txBody>
          <a:bodyPr>
            <a:normAutofit/>
          </a:bodyPr>
          <a:lstStyle>
            <a:lvl1pPr marL="0" indent="0" algn="l"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/>
          </a:p>
        </p:txBody>
      </p:sp>
      <p:pic>
        <p:nvPicPr>
          <p:cNvPr id="8" name="Graphic 7"/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l="9358" t="23650" b="-1"/>
          <a:stretch/>
        </p:blipFill>
        <p:spPr bwMode="auto">
          <a:xfrm>
            <a:off x="0" y="0"/>
            <a:ext cx="9488312" cy="505432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Agenda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8" name="Graphic 7"/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t="18301" r="28341" b="23069"/>
          <a:stretch/>
        </p:blipFill>
        <p:spPr bwMode="auto">
          <a:xfrm>
            <a:off x="5488817" y="0"/>
            <a:ext cx="6703185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1333500" y="1020447"/>
            <a:ext cx="2895600" cy="1325563"/>
          </a:xfrm>
        </p:spPr>
        <p:txBody>
          <a:bodyPr anchor="b">
            <a:normAutofit/>
          </a:bodyPr>
          <a:lstStyle>
            <a:lvl1pPr>
              <a:defRPr sz="2800" spc="1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1333500" y="2924177"/>
            <a:ext cx="2895600" cy="2519363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lnSpc>
                <a:spcPct val="150000"/>
              </a:lnSpc>
              <a:buNone/>
              <a:defRPr sz="1400">
                <a:solidFill>
                  <a:schemeClr val="bg1"/>
                </a:solidFill>
              </a:defRPr>
            </a:lvl2pPr>
            <a:lvl3pPr marL="914400" indent="0">
              <a:lnSpc>
                <a:spcPct val="150000"/>
              </a:lnSpc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lnSpc>
                <a:spcPct val="150000"/>
              </a:lnSpc>
              <a:buNone/>
              <a:defRPr sz="1400">
                <a:solidFill>
                  <a:schemeClr val="bg1"/>
                </a:solidFill>
              </a:defRPr>
            </a:lvl4pPr>
            <a:lvl5pPr marL="1828800" indent="0">
              <a:lnSpc>
                <a:spcPct val="150000"/>
              </a:lnSpc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>
            <a:off x="1333500" y="6356352"/>
            <a:ext cx="985157" cy="3651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20XX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>
            <a:off x="2669885" y="6356351"/>
            <a:ext cx="2482843" cy="3651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PRESENTATION TITLE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5536305" y="6356352"/>
            <a:ext cx="987552" cy="3651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A49DFD55-3C28-40EF-9E31-A92D2E4017FF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Introduc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1362075" y="1671639"/>
            <a:ext cx="5111751" cy="1204912"/>
          </a:xfrm>
        </p:spPr>
        <p:txBody>
          <a:bodyPr anchor="b">
            <a:normAutofit/>
          </a:bodyPr>
          <a:lstStyle>
            <a:lvl1pPr>
              <a:defRPr lang="en-US" sz="2800" spc="15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362075" y="3660774"/>
            <a:ext cx="5111751" cy="1525588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 spc="5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>
            <a:off x="838200" y="6356352"/>
            <a:ext cx="1219200" cy="3651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20XX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>
            <a:off x="2463800" y="6356352"/>
            <a:ext cx="3479800" cy="3651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PRESENTATION TITLE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A49DFD55-3C28-40EF-9E31-A92D2E4017FF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7" name="Group 6"/>
          <p:cNvGrpSpPr/>
          <p:nvPr userDrawn="1"/>
        </p:nvGrpSpPr>
        <p:grpSpPr bwMode="auto">
          <a:xfrm>
            <a:off x="6953250" y="-25401"/>
            <a:ext cx="5238751" cy="6902451"/>
            <a:chOff x="6953250" y="-25401"/>
            <a:chExt cx="5238750" cy="6902451"/>
          </a:xfrm>
        </p:grpSpPr>
        <p:cxnSp>
          <p:nvCxnSpPr>
            <p:cNvPr id="14" name="Straight Connector 13"/>
            <p:cNvCxnSpPr>
              <a:cxnSpLocks/>
            </p:cNvCxnSpPr>
            <p:nvPr userDrawn="1"/>
          </p:nvCxnSpPr>
          <p:spPr bwMode="auto">
            <a:xfrm>
              <a:off x="9096375" y="1497012"/>
              <a:ext cx="309562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>
              <a:cxnSpLocks/>
            </p:cNvCxnSpPr>
            <p:nvPr userDrawn="1"/>
          </p:nvCxnSpPr>
          <p:spPr bwMode="auto">
            <a:xfrm flipH="1">
              <a:off x="6953250" y="-25401"/>
              <a:ext cx="3790949" cy="690245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Section Brea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 bwMode="auto">
          <a:xfrm>
            <a:off x="6991349" y="2148842"/>
            <a:ext cx="4179571" cy="1715531"/>
          </a:xfrm>
        </p:spPr>
        <p:txBody>
          <a:bodyPr anchor="b">
            <a:noAutofit/>
          </a:bodyPr>
          <a:lstStyle>
            <a:lvl1pPr algn="l">
              <a:defRPr sz="3600" spc="1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auto">
          <a:xfrm>
            <a:off x="6991349" y="3962003"/>
            <a:ext cx="4179571" cy="365125"/>
          </a:xfr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/>
          </a:p>
        </p:txBody>
      </p:sp>
      <p:pic>
        <p:nvPicPr>
          <p:cNvPr id="5" name="Graphic 4"/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/>
        </p:blipFill>
        <p:spPr bwMode="auto">
          <a:xfrm>
            <a:off x="0" y="828675"/>
            <a:ext cx="5876925" cy="520065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abl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auto"/>
        <p:txBody>
          <a:bodyPr>
            <a:normAutofit/>
          </a:bodyPr>
          <a:lstStyle>
            <a:lvl1pPr algn="ctr">
              <a:defRPr lang="en-US" sz="2800" spc="15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8" name="Table Placeholder 7"/>
          <p:cNvSpPr>
            <a:spLocks noGrp="1"/>
          </p:cNvSpPr>
          <p:nvPr>
            <p:ph type="tbl" sz="quarter" idx="14"/>
          </p:nvPr>
        </p:nvSpPr>
        <p:spPr bwMode="auto">
          <a:xfrm>
            <a:off x="838200" y="2111382"/>
            <a:ext cx="10515600" cy="3744913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 sz="900"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20XX</a:t>
            </a:r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 sz="900"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PRESENTATION TITLE</a:t>
            </a:r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A49DFD55-3C28-40EF-9E31-A92D2E4017FF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Quot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7" name="Graphic 6"/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/>
        </p:blipFill>
        <p:spPr bwMode="auto">
          <a:xfrm>
            <a:off x="1" y="0"/>
            <a:ext cx="5581649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4657725" y="2809877"/>
            <a:ext cx="6696075" cy="1909763"/>
          </a:xfrm>
        </p:spPr>
        <p:txBody>
          <a:bodyPr anchor="b">
            <a:normAutofit/>
          </a:bodyPr>
          <a:lstStyle>
            <a:lvl1pPr>
              <a:defRPr lang="en-US" sz="2800" spc="15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 bwMode="auto">
          <a:xfrm>
            <a:off x="4657725" y="5028805"/>
            <a:ext cx="6696075" cy="365125"/>
          </a:xfrm>
        </p:spPr>
        <p:txBody>
          <a:bodyPr anchor="b">
            <a:normAutofit/>
          </a:bodyPr>
          <a:lstStyle>
            <a:lvl1pPr marL="0" indent="0" algn="l">
              <a:buNone/>
              <a:defRPr sz="16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auto">
          <a:xfrm>
            <a:off x="4676773" y="6356352"/>
            <a:ext cx="1695451" cy="3651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20XX</a:t>
            </a:r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 bwMode="auto">
          <a:xfrm>
            <a:off x="6743701" y="6356352"/>
            <a:ext cx="2543175" cy="3651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PRESENTATION TITLE</a:t>
            </a:r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auto">
          <a:xfrm>
            <a:off x="9658349" y="6356352"/>
            <a:ext cx="1695451" cy="3651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A49DFD55-3C28-40EF-9E31-A92D2E4017FF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9" name="Straight Connector 8"/>
          <p:cNvCxnSpPr>
            <a:cxnSpLocks/>
          </p:cNvCxnSpPr>
          <p:nvPr userDrawn="1"/>
        </p:nvCxnSpPr>
        <p:spPr bwMode="auto">
          <a:xfrm flipV="1">
            <a:off x="2209800" y="0"/>
            <a:ext cx="243840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eam Slide 4 Peopl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1885156" y="892179"/>
            <a:ext cx="8421688" cy="1325563"/>
          </a:xfrm>
        </p:spPr>
        <p:txBody>
          <a:bodyPr>
            <a:normAutofit/>
          </a:bodyPr>
          <a:lstStyle>
            <a:lvl1pPr algn="ctr">
              <a:defRPr lang="en-US" sz="2800" spc="15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 bwMode="auto">
          <a:xfrm>
            <a:off x="1487182" y="2886076"/>
            <a:ext cx="1845511" cy="184551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 bwMode="auto">
          <a:xfrm>
            <a:off x="1228569" y="5084526"/>
            <a:ext cx="2317707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1400" spc="15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</a:t>
            </a:r>
            <a:endParaRPr/>
          </a:p>
        </p:txBody>
      </p:sp>
      <p:sp>
        <p:nvSpPr>
          <p:cNvPr id="26" name="Text Placeholder 2"/>
          <p:cNvSpPr>
            <a:spLocks noGrp="1"/>
          </p:cNvSpPr>
          <p:nvPr>
            <p:ph type="body" idx="21" hasCustomPrompt="1"/>
          </p:nvPr>
        </p:nvSpPr>
        <p:spPr bwMode="auto">
          <a:xfrm>
            <a:off x="1487182" y="5464116"/>
            <a:ext cx="1845511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00" spc="15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</a:t>
            </a:r>
            <a:endParaRPr/>
          </a:p>
        </p:txBody>
      </p:sp>
      <p:sp>
        <p:nvSpPr>
          <p:cNvPr id="17" name="Picture Placeholder 10"/>
          <p:cNvSpPr>
            <a:spLocks noGrp="1"/>
          </p:cNvSpPr>
          <p:nvPr>
            <p:ph type="pic" sz="quarter" idx="15"/>
          </p:nvPr>
        </p:nvSpPr>
        <p:spPr bwMode="auto">
          <a:xfrm>
            <a:off x="3836915" y="2886076"/>
            <a:ext cx="1845511" cy="184551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3" name="Text Placeholder 2"/>
          <p:cNvSpPr>
            <a:spLocks noGrp="1"/>
          </p:cNvSpPr>
          <p:nvPr>
            <p:ph type="body" idx="18" hasCustomPrompt="1"/>
          </p:nvPr>
        </p:nvSpPr>
        <p:spPr bwMode="auto">
          <a:xfrm>
            <a:off x="3578300" y="5084526"/>
            <a:ext cx="2330816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1400" spc="15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</a:t>
            </a:r>
            <a:endParaRPr/>
          </a:p>
        </p:txBody>
      </p:sp>
      <p:sp>
        <p:nvSpPr>
          <p:cNvPr id="27" name="Text Placeholder 2"/>
          <p:cNvSpPr>
            <a:spLocks noGrp="1"/>
          </p:cNvSpPr>
          <p:nvPr>
            <p:ph type="body" idx="22" hasCustomPrompt="1"/>
          </p:nvPr>
        </p:nvSpPr>
        <p:spPr bwMode="auto">
          <a:xfrm>
            <a:off x="3836914" y="5478798"/>
            <a:ext cx="1855949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00" spc="15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</a:t>
            </a:r>
            <a:endParaRPr/>
          </a:p>
        </p:txBody>
      </p:sp>
      <p:sp>
        <p:nvSpPr>
          <p:cNvPr id="18" name="Picture Placeholder 10"/>
          <p:cNvSpPr>
            <a:spLocks noGrp="1"/>
          </p:cNvSpPr>
          <p:nvPr>
            <p:ph type="pic" sz="quarter" idx="16"/>
          </p:nvPr>
        </p:nvSpPr>
        <p:spPr bwMode="auto">
          <a:xfrm>
            <a:off x="6327579" y="2886076"/>
            <a:ext cx="1845511" cy="184551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pPr lvl="1">
              <a:defRPr/>
            </a:pPr>
            <a:endParaRPr lang="en-US"/>
          </a:p>
        </p:txBody>
      </p:sp>
      <p:sp>
        <p:nvSpPr>
          <p:cNvPr id="24" name="Text Placeholder 2"/>
          <p:cNvSpPr>
            <a:spLocks noGrp="1"/>
          </p:cNvSpPr>
          <p:nvPr>
            <p:ph type="body" idx="19" hasCustomPrompt="1"/>
          </p:nvPr>
        </p:nvSpPr>
        <p:spPr bwMode="auto">
          <a:xfrm>
            <a:off x="6068964" y="5084526"/>
            <a:ext cx="2317707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1400" spc="15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</a:t>
            </a:r>
            <a:endParaRPr/>
          </a:p>
        </p:txBody>
      </p:sp>
      <p:sp>
        <p:nvSpPr>
          <p:cNvPr id="28" name="Text Placeholder 2"/>
          <p:cNvSpPr>
            <a:spLocks noGrp="1"/>
          </p:cNvSpPr>
          <p:nvPr>
            <p:ph type="body" idx="23" hasCustomPrompt="1"/>
          </p:nvPr>
        </p:nvSpPr>
        <p:spPr bwMode="auto">
          <a:xfrm>
            <a:off x="6327578" y="5478798"/>
            <a:ext cx="1845511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00" spc="15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</a:t>
            </a:r>
            <a:endParaRPr/>
          </a:p>
        </p:txBody>
      </p:sp>
      <p:sp>
        <p:nvSpPr>
          <p:cNvPr id="19" name="Picture Placeholder 10"/>
          <p:cNvSpPr>
            <a:spLocks noGrp="1"/>
          </p:cNvSpPr>
          <p:nvPr>
            <p:ph type="pic" sz="quarter" idx="17"/>
          </p:nvPr>
        </p:nvSpPr>
        <p:spPr bwMode="auto">
          <a:xfrm>
            <a:off x="8747459" y="2886076"/>
            <a:ext cx="1845511" cy="184551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5" name="Text Placeholder 2"/>
          <p:cNvSpPr>
            <a:spLocks noGrp="1"/>
          </p:cNvSpPr>
          <p:nvPr>
            <p:ph type="body" idx="20" hasCustomPrompt="1"/>
          </p:nvPr>
        </p:nvSpPr>
        <p:spPr bwMode="auto">
          <a:xfrm>
            <a:off x="8488845" y="5084526"/>
            <a:ext cx="2317707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1400" spc="15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</a:t>
            </a:r>
            <a:endParaRPr/>
          </a:p>
        </p:txBody>
      </p:sp>
      <p:sp>
        <p:nvSpPr>
          <p:cNvPr id="29" name="Text Placeholder 2"/>
          <p:cNvSpPr>
            <a:spLocks noGrp="1"/>
          </p:cNvSpPr>
          <p:nvPr>
            <p:ph type="body" idx="24" hasCustomPrompt="1"/>
          </p:nvPr>
        </p:nvSpPr>
        <p:spPr bwMode="auto">
          <a:xfrm>
            <a:off x="8747458" y="5464116"/>
            <a:ext cx="1845511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00" spc="15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 sz="900"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20XX</a:t>
            </a:r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 sz="900"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PRESENTATION TITLE</a:t>
            </a:r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A49DFD55-3C28-40EF-9E31-A92D2E4017FF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4" name="Group 3"/>
          <p:cNvGrpSpPr/>
          <p:nvPr userDrawn="1"/>
        </p:nvGrpSpPr>
        <p:grpSpPr bwMode="auto">
          <a:xfrm>
            <a:off x="7334250" y="2"/>
            <a:ext cx="4857751" cy="1724025"/>
            <a:chOff x="7334250" y="0"/>
            <a:chExt cx="4857750" cy="1724025"/>
          </a:xfrm>
        </p:grpSpPr>
        <p:cxnSp>
          <p:nvCxnSpPr>
            <p:cNvPr id="10" name="Straight Connector 9"/>
            <p:cNvCxnSpPr>
              <a:cxnSpLocks/>
            </p:cNvCxnSpPr>
            <p:nvPr userDrawn="1"/>
          </p:nvCxnSpPr>
          <p:spPr bwMode="auto">
            <a:xfrm flipH="1" flipV="1">
              <a:off x="7334250" y="0"/>
              <a:ext cx="4857750" cy="762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>
              <a:cxnSpLocks/>
            </p:cNvCxnSpPr>
            <p:nvPr userDrawn="1"/>
          </p:nvCxnSpPr>
          <p:spPr bwMode="auto">
            <a:xfrm>
              <a:off x="11487150" y="0"/>
              <a:ext cx="704850" cy="172402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C2D14E-7820-482A-81CE-E9708F990C3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15.02.2026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BEA534-4E5E-4512-8A23-8BCCEDBC9AA5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07068162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eam Slide 8 Peopl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 userDrawn="1"/>
        </p:nvGrpSpPr>
        <p:grpSpPr bwMode="auto">
          <a:xfrm>
            <a:off x="0" y="473953"/>
            <a:ext cx="12192000" cy="5621336"/>
            <a:chOff x="0" y="473953"/>
            <a:chExt cx="12192000" cy="5621336"/>
          </a:xfrm>
        </p:grpSpPr>
        <p:pic>
          <p:nvPicPr>
            <p:cNvPr id="13" name="Graphic 12"/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/>
          </p:blipFill>
          <p:spPr bwMode="auto">
            <a:xfrm>
              <a:off x="0" y="473953"/>
              <a:ext cx="2057400" cy="1647825"/>
            </a:xfrm>
            <a:prstGeom prst="rect">
              <a:avLst/>
            </a:prstGeom>
          </p:spPr>
        </p:pic>
        <p:pic>
          <p:nvPicPr>
            <p:cNvPr id="14" name="Graphic 13"/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/>
          </p:blipFill>
          <p:spPr bwMode="auto">
            <a:xfrm>
              <a:off x="11049000" y="5180889"/>
              <a:ext cx="1143000" cy="914400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1885156" y="892179"/>
            <a:ext cx="8421688" cy="1325563"/>
          </a:xfrm>
        </p:spPr>
        <p:txBody>
          <a:bodyPr>
            <a:normAutofit/>
          </a:bodyPr>
          <a:lstStyle>
            <a:lvl1pPr algn="ctr">
              <a:defRPr lang="en-US" sz="2800" spc="15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 bwMode="auto">
          <a:xfrm>
            <a:off x="1877176" y="2428875"/>
            <a:ext cx="1066800" cy="1066800"/>
          </a:xfrm>
          <a:prstGeom prst="rect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Font typeface="Arial"/>
              <a:buNone/>
              <a:defRPr sz="900">
                <a:solidFill>
                  <a:sysClr val="windowText" lastClr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 bwMode="auto">
          <a:xfrm>
            <a:off x="1500168" y="3654379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spc="15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</a:t>
            </a:r>
            <a:endParaRPr/>
          </a:p>
        </p:txBody>
      </p:sp>
      <p:sp>
        <p:nvSpPr>
          <p:cNvPr id="26" name="Text Placeholder 2"/>
          <p:cNvSpPr>
            <a:spLocks noGrp="1"/>
          </p:cNvSpPr>
          <p:nvPr>
            <p:ph type="body" idx="21" hasCustomPrompt="1"/>
          </p:nvPr>
        </p:nvSpPr>
        <p:spPr bwMode="auto">
          <a:xfrm>
            <a:off x="1500168" y="3809749"/>
            <a:ext cx="18288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spc="15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</a:t>
            </a:r>
            <a:endParaRPr/>
          </a:p>
        </p:txBody>
      </p:sp>
      <p:sp>
        <p:nvSpPr>
          <p:cNvPr id="17" name="Picture Placeholder 10"/>
          <p:cNvSpPr>
            <a:spLocks noGrp="1"/>
          </p:cNvSpPr>
          <p:nvPr>
            <p:ph type="pic" sz="quarter" idx="15"/>
          </p:nvPr>
        </p:nvSpPr>
        <p:spPr bwMode="auto">
          <a:xfrm>
            <a:off x="4226271" y="2428875"/>
            <a:ext cx="1066800" cy="1066800"/>
          </a:xfrm>
          <a:prstGeom prst="rect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900">
                <a:solidFill>
                  <a:sysClr val="windowText" lastClr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" name="Text Placeholder 2"/>
          <p:cNvSpPr>
            <a:spLocks noGrp="1"/>
          </p:cNvSpPr>
          <p:nvPr>
            <p:ph type="body" idx="18" hasCustomPrompt="1"/>
          </p:nvPr>
        </p:nvSpPr>
        <p:spPr bwMode="auto">
          <a:xfrm>
            <a:off x="3849263" y="3654379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spc="15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</a:t>
            </a:r>
            <a:endParaRPr/>
          </a:p>
        </p:txBody>
      </p:sp>
      <p:sp>
        <p:nvSpPr>
          <p:cNvPr id="27" name="Text Placeholder 2"/>
          <p:cNvSpPr>
            <a:spLocks noGrp="1"/>
          </p:cNvSpPr>
          <p:nvPr>
            <p:ph type="body" idx="22" hasCustomPrompt="1"/>
          </p:nvPr>
        </p:nvSpPr>
        <p:spPr bwMode="auto">
          <a:xfrm>
            <a:off x="3849263" y="3809749"/>
            <a:ext cx="18288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spc="15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</a:t>
            </a:r>
            <a:endParaRPr/>
          </a:p>
        </p:txBody>
      </p:sp>
      <p:sp>
        <p:nvSpPr>
          <p:cNvPr id="32" name="Picture Placeholder 10"/>
          <p:cNvSpPr>
            <a:spLocks noGrp="1"/>
          </p:cNvSpPr>
          <p:nvPr>
            <p:ph type="pic" sz="quarter" idx="37"/>
          </p:nvPr>
        </p:nvSpPr>
        <p:spPr bwMode="auto">
          <a:xfrm>
            <a:off x="6655584" y="2428875"/>
            <a:ext cx="1066800" cy="1066800"/>
          </a:xfrm>
          <a:prstGeom prst="rect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900">
                <a:solidFill>
                  <a:sysClr val="windowText" lastClr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" name="Text Placeholder 2"/>
          <p:cNvSpPr>
            <a:spLocks noGrp="1"/>
          </p:cNvSpPr>
          <p:nvPr>
            <p:ph type="body" idx="19" hasCustomPrompt="1"/>
          </p:nvPr>
        </p:nvSpPr>
        <p:spPr bwMode="auto">
          <a:xfrm>
            <a:off x="6198357" y="3654379"/>
            <a:ext cx="2105135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spc="15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</a:t>
            </a:r>
            <a:endParaRPr/>
          </a:p>
        </p:txBody>
      </p:sp>
      <p:sp>
        <p:nvSpPr>
          <p:cNvPr id="28" name="Text Placeholder 2"/>
          <p:cNvSpPr>
            <a:spLocks noGrp="1"/>
          </p:cNvSpPr>
          <p:nvPr>
            <p:ph type="body" idx="23" hasCustomPrompt="1"/>
          </p:nvPr>
        </p:nvSpPr>
        <p:spPr bwMode="auto">
          <a:xfrm>
            <a:off x="6096001" y="3809749"/>
            <a:ext cx="2299855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spc="15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</a:t>
            </a:r>
            <a:endParaRPr/>
          </a:p>
        </p:txBody>
      </p:sp>
      <p:sp>
        <p:nvSpPr>
          <p:cNvPr id="19" name="Picture Placeholder 10"/>
          <p:cNvSpPr>
            <a:spLocks noGrp="1"/>
          </p:cNvSpPr>
          <p:nvPr>
            <p:ph type="pic" sz="quarter" idx="17"/>
          </p:nvPr>
        </p:nvSpPr>
        <p:spPr bwMode="auto">
          <a:xfrm>
            <a:off x="9136815" y="2428875"/>
            <a:ext cx="1066800" cy="1066800"/>
          </a:xfrm>
          <a:prstGeom prst="rect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900">
                <a:solidFill>
                  <a:sysClr val="windowText" lastClr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" name="Text Placeholder 2"/>
          <p:cNvSpPr>
            <a:spLocks noGrp="1"/>
          </p:cNvSpPr>
          <p:nvPr>
            <p:ph type="body" idx="20" hasCustomPrompt="1"/>
          </p:nvPr>
        </p:nvSpPr>
        <p:spPr bwMode="auto">
          <a:xfrm>
            <a:off x="8759807" y="3654379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spc="15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</a:t>
            </a:r>
            <a:endParaRPr/>
          </a:p>
        </p:txBody>
      </p:sp>
      <p:sp>
        <p:nvSpPr>
          <p:cNvPr id="29" name="Text Placeholder 2"/>
          <p:cNvSpPr>
            <a:spLocks noGrp="1"/>
          </p:cNvSpPr>
          <p:nvPr>
            <p:ph type="body" idx="24" hasCustomPrompt="1"/>
          </p:nvPr>
        </p:nvSpPr>
        <p:spPr bwMode="auto">
          <a:xfrm>
            <a:off x="8744481" y="3809749"/>
            <a:ext cx="1844127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spc="15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</a:t>
            </a:r>
            <a:endParaRPr/>
          </a:p>
        </p:txBody>
      </p:sp>
      <p:sp>
        <p:nvSpPr>
          <p:cNvPr id="55" name="Picture Placeholder 10"/>
          <p:cNvSpPr>
            <a:spLocks noGrp="1"/>
          </p:cNvSpPr>
          <p:nvPr>
            <p:ph type="pic" sz="quarter" idx="26"/>
          </p:nvPr>
        </p:nvSpPr>
        <p:spPr bwMode="auto">
          <a:xfrm>
            <a:off x="1877176" y="4287711"/>
            <a:ext cx="1066800" cy="1066800"/>
          </a:xfrm>
          <a:prstGeom prst="rect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900">
                <a:solidFill>
                  <a:sysClr val="windowText" lastClr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4" name="Text Placeholder 2"/>
          <p:cNvSpPr>
            <a:spLocks noGrp="1"/>
          </p:cNvSpPr>
          <p:nvPr>
            <p:ph type="body" idx="25" hasCustomPrompt="1"/>
          </p:nvPr>
        </p:nvSpPr>
        <p:spPr bwMode="auto">
          <a:xfrm>
            <a:off x="1500168" y="5513216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spc="15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</a:t>
            </a:r>
            <a:endParaRPr/>
          </a:p>
        </p:txBody>
      </p:sp>
      <p:sp>
        <p:nvSpPr>
          <p:cNvPr id="62" name="Text Placeholder 2"/>
          <p:cNvSpPr>
            <a:spLocks noGrp="1"/>
          </p:cNvSpPr>
          <p:nvPr>
            <p:ph type="body" idx="33" hasCustomPrompt="1"/>
          </p:nvPr>
        </p:nvSpPr>
        <p:spPr bwMode="auto">
          <a:xfrm>
            <a:off x="1500168" y="5668585"/>
            <a:ext cx="18288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spc="15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</a:t>
            </a:r>
            <a:endParaRPr/>
          </a:p>
        </p:txBody>
      </p:sp>
      <p:sp>
        <p:nvSpPr>
          <p:cNvPr id="56" name="Picture Placeholder 10"/>
          <p:cNvSpPr>
            <a:spLocks noGrp="1"/>
          </p:cNvSpPr>
          <p:nvPr>
            <p:ph type="pic" sz="quarter" idx="27"/>
          </p:nvPr>
        </p:nvSpPr>
        <p:spPr bwMode="auto">
          <a:xfrm>
            <a:off x="4226271" y="4287711"/>
            <a:ext cx="1066800" cy="1066800"/>
          </a:xfrm>
          <a:prstGeom prst="rect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900">
                <a:solidFill>
                  <a:sysClr val="windowText" lastClr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9" name="Text Placeholder 2"/>
          <p:cNvSpPr>
            <a:spLocks noGrp="1"/>
          </p:cNvSpPr>
          <p:nvPr>
            <p:ph type="body" idx="30" hasCustomPrompt="1"/>
          </p:nvPr>
        </p:nvSpPr>
        <p:spPr bwMode="auto">
          <a:xfrm>
            <a:off x="3849263" y="5513216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spc="15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</a:t>
            </a:r>
            <a:endParaRPr/>
          </a:p>
        </p:txBody>
      </p:sp>
      <p:sp>
        <p:nvSpPr>
          <p:cNvPr id="63" name="Text Placeholder 2"/>
          <p:cNvSpPr>
            <a:spLocks noGrp="1"/>
          </p:cNvSpPr>
          <p:nvPr>
            <p:ph type="body" idx="34" hasCustomPrompt="1"/>
          </p:nvPr>
        </p:nvSpPr>
        <p:spPr bwMode="auto">
          <a:xfrm>
            <a:off x="3849263" y="5668585"/>
            <a:ext cx="18288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spc="15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</a:t>
            </a:r>
            <a:endParaRPr/>
          </a:p>
        </p:txBody>
      </p:sp>
      <p:sp>
        <p:nvSpPr>
          <p:cNvPr id="33" name="Picture Placeholder 10"/>
          <p:cNvSpPr>
            <a:spLocks noGrp="1"/>
          </p:cNvSpPr>
          <p:nvPr>
            <p:ph type="pic" sz="quarter" idx="38"/>
          </p:nvPr>
        </p:nvSpPr>
        <p:spPr bwMode="auto">
          <a:xfrm>
            <a:off x="6655584" y="4287711"/>
            <a:ext cx="1066800" cy="1066800"/>
          </a:xfrm>
          <a:prstGeom prst="rect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900">
                <a:solidFill>
                  <a:sysClr val="windowText" lastClr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0" name="Text Placeholder 2"/>
          <p:cNvSpPr>
            <a:spLocks noGrp="1"/>
          </p:cNvSpPr>
          <p:nvPr>
            <p:ph type="body" idx="31" hasCustomPrompt="1"/>
          </p:nvPr>
        </p:nvSpPr>
        <p:spPr bwMode="auto">
          <a:xfrm>
            <a:off x="6339927" y="5513216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spc="15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</a:t>
            </a:r>
            <a:endParaRPr/>
          </a:p>
        </p:txBody>
      </p:sp>
      <p:sp>
        <p:nvSpPr>
          <p:cNvPr id="64" name="Text Placeholder 2"/>
          <p:cNvSpPr>
            <a:spLocks noGrp="1"/>
          </p:cNvSpPr>
          <p:nvPr>
            <p:ph type="body" idx="35" hasCustomPrompt="1"/>
          </p:nvPr>
        </p:nvSpPr>
        <p:spPr bwMode="auto">
          <a:xfrm>
            <a:off x="6339925" y="5668585"/>
            <a:ext cx="1813475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spc="15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</a:t>
            </a:r>
            <a:endParaRPr/>
          </a:p>
        </p:txBody>
      </p:sp>
      <p:sp>
        <p:nvSpPr>
          <p:cNvPr id="58" name="Picture Placeholder 10"/>
          <p:cNvSpPr>
            <a:spLocks noGrp="1"/>
          </p:cNvSpPr>
          <p:nvPr>
            <p:ph type="pic" sz="quarter" idx="29"/>
          </p:nvPr>
        </p:nvSpPr>
        <p:spPr bwMode="auto">
          <a:xfrm>
            <a:off x="9136815" y="4287711"/>
            <a:ext cx="1066800" cy="1066800"/>
          </a:xfrm>
          <a:prstGeom prst="rect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900">
                <a:solidFill>
                  <a:sysClr val="windowText" lastClr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" name="Text Placeholder 2"/>
          <p:cNvSpPr>
            <a:spLocks noGrp="1"/>
          </p:cNvSpPr>
          <p:nvPr>
            <p:ph type="body" idx="32" hasCustomPrompt="1"/>
          </p:nvPr>
        </p:nvSpPr>
        <p:spPr bwMode="auto">
          <a:xfrm>
            <a:off x="8759807" y="5513216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spc="15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</a:t>
            </a:r>
            <a:endParaRPr/>
          </a:p>
        </p:txBody>
      </p:sp>
      <p:sp>
        <p:nvSpPr>
          <p:cNvPr id="65" name="Text Placeholder 2"/>
          <p:cNvSpPr>
            <a:spLocks noGrp="1"/>
          </p:cNvSpPr>
          <p:nvPr>
            <p:ph type="body" idx="36" hasCustomPrompt="1"/>
          </p:nvPr>
        </p:nvSpPr>
        <p:spPr bwMode="auto">
          <a:xfrm>
            <a:off x="8744481" y="5668585"/>
            <a:ext cx="1844127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spc="15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 sz="9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r>
              <a:rPr lang="en-US"/>
              <a:t>20XX</a:t>
            </a:r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 sz="9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r>
              <a:rPr lang="en-US"/>
              <a:t>PRESENTATION TITLE</a:t>
            </a:r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 sz="9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A49DFD55-3C28-40EF-9E31-A92D2E4017FF}" type="slidenum">
              <a:rPr lang="en-US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Smart Ar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 userDrawn="1"/>
        </p:nvGrpSpPr>
        <p:grpSpPr bwMode="auto">
          <a:xfrm>
            <a:off x="0" y="0"/>
            <a:ext cx="2590800" cy="1027906"/>
            <a:chOff x="0" y="0"/>
            <a:chExt cx="2590800" cy="1027906"/>
          </a:xfrm>
        </p:grpSpPr>
        <p:cxnSp>
          <p:nvCxnSpPr>
            <p:cNvPr id="10" name="Straight Connector 9"/>
            <p:cNvCxnSpPr>
              <a:cxnSpLocks/>
            </p:cNvCxnSpPr>
            <p:nvPr userDrawn="1"/>
          </p:nvCxnSpPr>
          <p:spPr bwMode="auto">
            <a:xfrm flipV="1">
              <a:off x="0" y="0"/>
              <a:ext cx="2590800" cy="762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>
              <a:cxnSpLocks/>
            </p:cNvCxnSpPr>
            <p:nvPr userDrawn="1"/>
          </p:nvCxnSpPr>
          <p:spPr bwMode="auto">
            <a:xfrm flipH="1">
              <a:off x="0" y="0"/>
              <a:ext cx="704850" cy="102790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auto"/>
        <p:txBody>
          <a:bodyPr>
            <a:normAutofit/>
          </a:bodyPr>
          <a:lstStyle>
            <a:lvl1pPr algn="ctr">
              <a:defRPr lang="en-US" sz="2800" spc="15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7" name="SmartArt Placeholder 6"/>
          <p:cNvSpPr>
            <a:spLocks noGrp="1"/>
          </p:cNvSpPr>
          <p:nvPr>
            <p:ph type="dgm" sz="quarter" idx="15"/>
          </p:nvPr>
        </p:nvSpPr>
        <p:spPr bwMode="auto">
          <a:xfrm>
            <a:off x="838200" y="2111377"/>
            <a:ext cx="10515600" cy="3744913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 sz="900"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20XX</a:t>
            </a:r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 sz="900"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PRESENTATION TITLE</a:t>
            </a:r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A49DFD55-3C28-40EF-9E31-A92D2E4017FF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melin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" name="Graphic 10"/>
          <p:cNvSpPr/>
          <p:nvPr/>
        </p:nvSpPr>
        <p:spPr bwMode="auto">
          <a:xfrm>
            <a:off x="2113885" y="0"/>
            <a:ext cx="10078116" cy="6858000"/>
          </a:xfrm>
          <a:custGeom>
            <a:avLst/>
            <a:gdLst>
              <a:gd name="connsiteX0" fmla="*/ 3793236 w 10078116"/>
              <a:gd name="connsiteY0" fmla="*/ 6858000 h 6858000"/>
              <a:gd name="connsiteX1" fmla="*/ 0 w 10078116"/>
              <a:gd name="connsiteY1" fmla="*/ 0 h 6858000"/>
              <a:gd name="connsiteX2" fmla="*/ 10078116 w 10078116"/>
              <a:gd name="connsiteY2" fmla="*/ 0 h 6858000"/>
              <a:gd name="connsiteX3" fmla="*/ 10078116 w 10078116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78116" h="6858000" extrusionOk="0">
                <a:moveTo>
                  <a:pt x="3793236" y="6858000"/>
                </a:moveTo>
                <a:lnTo>
                  <a:pt x="0" y="0"/>
                </a:lnTo>
                <a:lnTo>
                  <a:pt x="10078116" y="0"/>
                </a:lnTo>
                <a:lnTo>
                  <a:pt x="10078116" y="6858000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838201" y="5509418"/>
            <a:ext cx="4082143" cy="585788"/>
          </a:xfrm>
        </p:spPr>
        <p:txBody>
          <a:bodyPr>
            <a:normAutofit/>
          </a:bodyPr>
          <a:lstStyle>
            <a:lvl1pPr>
              <a:defRPr lang="en-US" sz="2800" spc="15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/>
              <a:t>CLICK TO EDIT TITLE</a:t>
            </a:r>
            <a:endParaRPr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3"/>
          </p:nvPr>
        </p:nvSpPr>
        <p:spPr bwMode="auto">
          <a:xfrm>
            <a:off x="166075" y="1507772"/>
            <a:ext cx="2141764" cy="514350"/>
          </a:xfrm>
        </p:spPr>
        <p:txBody>
          <a:bodyPr anchor="ctr">
            <a:normAutofit/>
          </a:bodyPr>
          <a:lstStyle>
            <a:lvl1pPr marL="0" indent="0" algn="r">
              <a:buNone/>
              <a:defRPr sz="2000"/>
            </a:lvl1pPr>
          </a:lstStyle>
          <a:p>
            <a:pPr lvl="0">
              <a:defRPr/>
            </a:pPr>
            <a:r>
              <a:rPr lang="en-US"/>
              <a:t>Click to edit</a:t>
            </a:r>
            <a:endParaRPr/>
          </a:p>
        </p:txBody>
      </p:sp>
      <p:sp>
        <p:nvSpPr>
          <p:cNvPr id="17" name="Text Placeholder 15"/>
          <p:cNvSpPr>
            <a:spLocks noGrp="1"/>
          </p:cNvSpPr>
          <p:nvPr>
            <p:ph type="body" sz="quarter" idx="14"/>
          </p:nvPr>
        </p:nvSpPr>
        <p:spPr bwMode="auto">
          <a:xfrm>
            <a:off x="732131" y="2584096"/>
            <a:ext cx="2141764" cy="514350"/>
          </a:xfrm>
        </p:spPr>
        <p:txBody>
          <a:bodyPr anchor="ctr">
            <a:normAutofit/>
          </a:bodyPr>
          <a:lstStyle>
            <a:lvl1pPr marL="0" indent="0" algn="r">
              <a:buNone/>
              <a:defRPr sz="2000"/>
            </a:lvl1pPr>
          </a:lstStyle>
          <a:p>
            <a:pPr lvl="0">
              <a:defRPr/>
            </a:pPr>
            <a:r>
              <a:rPr lang="en-US"/>
              <a:t>Click to edit</a:t>
            </a:r>
            <a:endParaRPr/>
          </a:p>
        </p:txBody>
      </p:sp>
      <p:sp>
        <p:nvSpPr>
          <p:cNvPr id="18" name="Text Placeholder 15"/>
          <p:cNvSpPr>
            <a:spLocks noGrp="1"/>
          </p:cNvSpPr>
          <p:nvPr>
            <p:ph type="body" sz="quarter" idx="15"/>
          </p:nvPr>
        </p:nvSpPr>
        <p:spPr bwMode="auto">
          <a:xfrm>
            <a:off x="1338557" y="3660422"/>
            <a:ext cx="2141764" cy="514350"/>
          </a:xfrm>
        </p:spPr>
        <p:txBody>
          <a:bodyPr anchor="ctr">
            <a:normAutofit/>
          </a:bodyPr>
          <a:lstStyle>
            <a:lvl1pPr marL="0" indent="0" algn="r">
              <a:buNone/>
              <a:defRPr sz="2000"/>
            </a:lvl1pPr>
          </a:lstStyle>
          <a:p>
            <a:pPr lvl="0">
              <a:defRPr/>
            </a:pPr>
            <a:r>
              <a:rPr lang="en-US"/>
              <a:t>Click to edit</a:t>
            </a:r>
            <a:endParaRPr/>
          </a:p>
        </p:txBody>
      </p:sp>
      <p:sp>
        <p:nvSpPr>
          <p:cNvPr id="19" name="Text Placeholder 15"/>
          <p:cNvSpPr>
            <a:spLocks noGrp="1"/>
          </p:cNvSpPr>
          <p:nvPr>
            <p:ph type="body" sz="quarter" idx="16"/>
          </p:nvPr>
        </p:nvSpPr>
        <p:spPr bwMode="auto">
          <a:xfrm>
            <a:off x="1922757" y="4736748"/>
            <a:ext cx="2141764" cy="514350"/>
          </a:xfrm>
        </p:spPr>
        <p:txBody>
          <a:bodyPr anchor="ctr">
            <a:normAutofit/>
          </a:bodyPr>
          <a:lstStyle>
            <a:lvl1pPr marL="0" indent="0" algn="r">
              <a:buNone/>
              <a:defRPr sz="2000"/>
            </a:lvl1pPr>
          </a:lstStyle>
          <a:p>
            <a:pPr lvl="0">
              <a:defRPr/>
            </a:pPr>
            <a:r>
              <a:rPr lang="en-US"/>
              <a:t>Click to edit</a:t>
            </a:r>
            <a:endParaRPr/>
          </a:p>
        </p:txBody>
      </p:sp>
      <p:sp>
        <p:nvSpPr>
          <p:cNvPr id="34" name="Text Placeholder 15"/>
          <p:cNvSpPr>
            <a:spLocks noGrp="1"/>
          </p:cNvSpPr>
          <p:nvPr>
            <p:ph type="body" sz="quarter" idx="17" hasCustomPrompt="1"/>
          </p:nvPr>
        </p:nvSpPr>
        <p:spPr bwMode="auto">
          <a:xfrm>
            <a:off x="4401536" y="1613528"/>
            <a:ext cx="5102680" cy="1010842"/>
          </a:xfr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400" spc="50"/>
            </a:lvl1pPr>
          </a:lstStyle>
          <a:p>
            <a:pPr lvl="0">
              <a:defRPr/>
            </a:pPr>
            <a:r>
              <a:rPr lang="en-US"/>
              <a:t>Click to edit master text style</a:t>
            </a:r>
            <a:endParaRPr/>
          </a:p>
        </p:txBody>
      </p:sp>
      <p:sp>
        <p:nvSpPr>
          <p:cNvPr id="35" name="Text Placeholder 15"/>
          <p:cNvSpPr>
            <a:spLocks noGrp="1"/>
          </p:cNvSpPr>
          <p:nvPr>
            <p:ph type="body" sz="quarter" idx="18" hasCustomPrompt="1"/>
          </p:nvPr>
        </p:nvSpPr>
        <p:spPr bwMode="auto">
          <a:xfrm>
            <a:off x="4986029" y="2682564"/>
            <a:ext cx="5102680" cy="1010842"/>
          </a:xfr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400" spc="50"/>
            </a:lvl1pPr>
          </a:lstStyle>
          <a:p>
            <a:pPr lvl="0">
              <a:defRPr/>
            </a:pPr>
            <a:r>
              <a:rPr lang="en-US"/>
              <a:t>Click to edit master text style</a:t>
            </a:r>
            <a:endParaRPr/>
          </a:p>
        </p:txBody>
      </p:sp>
      <p:sp>
        <p:nvSpPr>
          <p:cNvPr id="36" name="Text Placeholder 15"/>
          <p:cNvSpPr>
            <a:spLocks noGrp="1"/>
          </p:cNvSpPr>
          <p:nvPr>
            <p:ph type="body" sz="quarter" idx="19" hasCustomPrompt="1"/>
          </p:nvPr>
        </p:nvSpPr>
        <p:spPr bwMode="auto">
          <a:xfrm>
            <a:off x="5576937" y="3755394"/>
            <a:ext cx="5102680" cy="1010842"/>
          </a:xfr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400" spc="50"/>
            </a:lvl1pPr>
          </a:lstStyle>
          <a:p>
            <a:pPr lvl="0">
              <a:defRPr/>
            </a:pPr>
            <a:r>
              <a:rPr lang="en-US"/>
              <a:t>Click to edit master text style</a:t>
            </a:r>
            <a:endParaRPr/>
          </a:p>
        </p:txBody>
      </p:sp>
      <p:sp>
        <p:nvSpPr>
          <p:cNvPr id="37" name="Text Placeholder 15"/>
          <p:cNvSpPr>
            <a:spLocks noGrp="1"/>
          </p:cNvSpPr>
          <p:nvPr>
            <p:ph type="body" sz="quarter" idx="20" hasCustomPrompt="1"/>
          </p:nvPr>
        </p:nvSpPr>
        <p:spPr bwMode="auto">
          <a:xfrm>
            <a:off x="6175280" y="4824430"/>
            <a:ext cx="5102680" cy="1010842"/>
          </a:xfr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400" spc="50"/>
            </a:lvl1pPr>
          </a:lstStyle>
          <a:p>
            <a:pPr lvl="0">
              <a:defRPr/>
            </a:pPr>
            <a:r>
              <a:rPr lang="en-US"/>
              <a:t>Click to edit master text style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 sz="9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r>
              <a:rPr lang="en-US"/>
              <a:t>20XX</a:t>
            </a:r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>
          <a:xfrm>
            <a:off x="6749144" y="6356352"/>
            <a:ext cx="3775981" cy="3651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PRESENTATION TITLE</a:t>
            </a:r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>
          <a:xfrm>
            <a:off x="10810875" y="6356352"/>
            <a:ext cx="542925" cy="3651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A49DFD55-3C28-40EF-9E31-A92D2E4017FF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3" name="Straight Connector 2"/>
          <p:cNvCxnSpPr>
            <a:cxnSpLocks/>
          </p:cNvCxnSpPr>
          <p:nvPr userDrawn="1"/>
        </p:nvCxnSpPr>
        <p:spPr bwMode="auto">
          <a:xfrm>
            <a:off x="4353516" y="5023933"/>
            <a:ext cx="1513211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4" name="Straight Connector 3"/>
          <p:cNvCxnSpPr>
            <a:cxnSpLocks/>
          </p:cNvCxnSpPr>
          <p:nvPr userDrawn="1"/>
        </p:nvCxnSpPr>
        <p:spPr bwMode="auto">
          <a:xfrm>
            <a:off x="3759917" y="3948451"/>
            <a:ext cx="1513211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8" name="Straight Connector 7"/>
          <p:cNvCxnSpPr>
            <a:cxnSpLocks/>
          </p:cNvCxnSpPr>
          <p:nvPr userDrawn="1"/>
        </p:nvCxnSpPr>
        <p:spPr bwMode="auto">
          <a:xfrm>
            <a:off x="3173453" y="2872686"/>
            <a:ext cx="1513211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9" name="Straight Connector 8"/>
          <p:cNvCxnSpPr>
            <a:cxnSpLocks/>
          </p:cNvCxnSpPr>
          <p:nvPr userDrawn="1"/>
        </p:nvCxnSpPr>
        <p:spPr bwMode="auto">
          <a:xfrm>
            <a:off x="2586264" y="1796083"/>
            <a:ext cx="1513211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2933699" y="892179"/>
            <a:ext cx="8421688" cy="1325563"/>
          </a:xfrm>
        </p:spPr>
        <p:txBody>
          <a:bodyPr>
            <a:normAutofit/>
          </a:bodyPr>
          <a:lstStyle>
            <a:lvl1pPr>
              <a:defRPr lang="en-US" sz="2800" spc="15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 bwMode="auto">
          <a:xfrm>
            <a:off x="2933699" y="2776936"/>
            <a:ext cx="3924300" cy="823912"/>
          </a:xfrm>
        </p:spPr>
        <p:txBody>
          <a:bodyPr anchor="b">
            <a:noAutofit/>
          </a:bodyPr>
          <a:lstStyle>
            <a:lvl1pPr marL="0" indent="0">
              <a:buNone/>
              <a:defRPr lang="en-US" sz="2000" spc="15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2933699" y="3834608"/>
            <a:ext cx="3924300" cy="199786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 spc="50"/>
            </a:lvl1pPr>
            <a:lvl2pPr marL="457200" indent="0">
              <a:lnSpc>
                <a:spcPct val="100000"/>
              </a:lnSpc>
              <a:buNone/>
              <a:defRPr sz="1400" spc="50"/>
            </a:lvl2pPr>
            <a:lvl3pPr marL="914400" indent="0">
              <a:lnSpc>
                <a:spcPct val="100000"/>
              </a:lnSpc>
              <a:buNone/>
              <a:defRPr sz="1400" spc="50"/>
            </a:lvl3pPr>
            <a:lvl4pPr marL="1371600" indent="0">
              <a:lnSpc>
                <a:spcPct val="100000"/>
              </a:lnSpc>
              <a:buNone/>
              <a:defRPr sz="1400" spc="50"/>
            </a:lvl4pPr>
            <a:lvl5pPr marL="1828800" indent="0">
              <a:lnSpc>
                <a:spcPct val="100000"/>
              </a:lnSpc>
              <a:buNone/>
              <a:defRPr sz="1400" spc="50"/>
            </a:lvl5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 bwMode="auto">
          <a:xfrm>
            <a:off x="7410173" y="2776936"/>
            <a:ext cx="3943627" cy="823912"/>
          </a:xfrm>
        </p:spPr>
        <p:txBody>
          <a:bodyPr anchor="b">
            <a:noAutofit/>
          </a:bodyPr>
          <a:lstStyle>
            <a:lvl1pPr marL="0" indent="0">
              <a:buNone/>
              <a:defRPr lang="en-US" sz="2000" spc="15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>
              <a:lnSpc>
                <a:spcPct val="90000"/>
              </a:lnSpc>
              <a:spcBef>
                <a:spcPts val="1000"/>
              </a:spcBef>
              <a:buFont typeface="Arial"/>
              <a:buNone/>
              <a:defRPr/>
            </a:pPr>
            <a:r>
              <a:rPr lang="en-US"/>
              <a:t>CLICK TO EDIT MASTER TEXT</a:t>
            </a:r>
            <a:endParaRPr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7410173" y="3834608"/>
            <a:ext cx="3943627" cy="199786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 spc="50"/>
            </a:lvl1pPr>
            <a:lvl2pPr marL="457200" indent="0">
              <a:lnSpc>
                <a:spcPct val="100000"/>
              </a:lnSpc>
              <a:buNone/>
              <a:defRPr sz="1400" spc="50"/>
            </a:lvl2pPr>
            <a:lvl3pPr marL="914400" indent="0">
              <a:lnSpc>
                <a:spcPct val="100000"/>
              </a:lnSpc>
              <a:buNone/>
              <a:defRPr sz="1400" spc="50"/>
            </a:lvl3pPr>
            <a:lvl4pPr marL="1371600" indent="0">
              <a:lnSpc>
                <a:spcPct val="100000"/>
              </a:lnSpc>
              <a:buNone/>
              <a:defRPr sz="1400" spc="50"/>
            </a:lvl4pPr>
            <a:lvl5pPr marL="1828800" indent="0">
              <a:lnSpc>
                <a:spcPct val="100000"/>
              </a:lnSpc>
              <a:buNone/>
              <a:defRPr sz="1400" spc="50"/>
            </a:lvl5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 sz="900"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20XX</a:t>
            </a:r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 sz="900"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PRESENTATION TITLE</a:t>
            </a:r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A49DFD55-3C28-40EF-9E31-A92D2E4017FF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1" name="Graphic 10"/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l="39434" t="20278" b="22673"/>
          <a:stretch/>
        </p:blipFill>
        <p:spPr bwMode="auto">
          <a:xfrm>
            <a:off x="25786" y="0"/>
            <a:ext cx="4368031" cy="391239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hree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1885156" y="892179"/>
            <a:ext cx="8421688" cy="1325563"/>
          </a:xfrm>
        </p:spPr>
        <p:txBody>
          <a:bodyPr>
            <a:normAutofit/>
          </a:bodyPr>
          <a:lstStyle>
            <a:lvl1pPr algn="ctr">
              <a:defRPr lang="en-US" sz="2800" spc="15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 bwMode="auto">
          <a:xfrm>
            <a:off x="1243105" y="2776936"/>
            <a:ext cx="2882475" cy="823912"/>
          </a:xfrm>
        </p:spPr>
        <p:txBody>
          <a:bodyPr anchor="b">
            <a:noAutofit/>
          </a:bodyPr>
          <a:lstStyle>
            <a:lvl1pPr marL="0" indent="0">
              <a:buNone/>
              <a:defRPr lang="en-US" sz="2000" spc="15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1243105" y="3834608"/>
            <a:ext cx="2882475" cy="199786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 spc="50"/>
            </a:lvl1pPr>
            <a:lvl2pPr marL="457200" indent="0">
              <a:lnSpc>
                <a:spcPct val="100000"/>
              </a:lnSpc>
              <a:buNone/>
              <a:defRPr sz="1400" spc="50"/>
            </a:lvl2pPr>
            <a:lvl3pPr marL="914400" indent="0">
              <a:lnSpc>
                <a:spcPct val="100000"/>
              </a:lnSpc>
              <a:buNone/>
              <a:defRPr sz="1400" spc="50"/>
            </a:lvl3pPr>
            <a:lvl4pPr marL="1371600" indent="0">
              <a:lnSpc>
                <a:spcPct val="100000"/>
              </a:lnSpc>
              <a:buNone/>
              <a:defRPr sz="1400" spc="50"/>
            </a:lvl4pPr>
            <a:lvl5pPr marL="1828800" indent="0">
              <a:lnSpc>
                <a:spcPct val="100000"/>
              </a:lnSpc>
              <a:buNone/>
              <a:defRPr sz="1400" spc="50"/>
            </a:lvl5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 bwMode="auto">
          <a:xfrm>
            <a:off x="4647666" y="2776936"/>
            <a:ext cx="2896671" cy="823912"/>
          </a:xfrm>
        </p:spPr>
        <p:txBody>
          <a:bodyPr anchor="b">
            <a:noAutofit/>
          </a:bodyPr>
          <a:lstStyle>
            <a:lvl1pPr marL="0" indent="0">
              <a:buNone/>
              <a:defRPr lang="en-US" sz="2000" spc="15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>
              <a:lnSpc>
                <a:spcPct val="90000"/>
              </a:lnSpc>
              <a:spcBef>
                <a:spcPts val="1000"/>
              </a:spcBef>
              <a:buFont typeface="Arial"/>
              <a:buNone/>
              <a:defRPr/>
            </a:pPr>
            <a:r>
              <a:rPr lang="en-US"/>
              <a:t>CLICK TO EDIT MASTER TEXT</a:t>
            </a:r>
            <a:endParaRPr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4647666" y="3834608"/>
            <a:ext cx="2896671" cy="199786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 spc="50"/>
            </a:lvl1pPr>
            <a:lvl2pPr marL="457200" indent="0">
              <a:lnSpc>
                <a:spcPct val="100000"/>
              </a:lnSpc>
              <a:buNone/>
              <a:defRPr sz="1400" spc="50"/>
            </a:lvl2pPr>
            <a:lvl3pPr marL="914400" indent="0">
              <a:lnSpc>
                <a:spcPct val="100000"/>
              </a:lnSpc>
              <a:buNone/>
              <a:defRPr sz="1400" spc="50"/>
            </a:lvl3pPr>
            <a:lvl4pPr marL="1371600" indent="0">
              <a:lnSpc>
                <a:spcPct val="100000"/>
              </a:lnSpc>
              <a:buNone/>
              <a:defRPr sz="1400" spc="50"/>
            </a:lvl4pPr>
            <a:lvl5pPr marL="1828800" indent="0">
              <a:lnSpc>
                <a:spcPct val="100000"/>
              </a:lnSpc>
              <a:buNone/>
              <a:defRPr sz="1400" spc="50"/>
            </a:lvl5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21" name="Text Placeholder 2"/>
          <p:cNvSpPr>
            <a:spLocks noGrp="1"/>
          </p:cNvSpPr>
          <p:nvPr>
            <p:ph type="body" idx="13" hasCustomPrompt="1"/>
          </p:nvPr>
        </p:nvSpPr>
        <p:spPr bwMode="auto">
          <a:xfrm>
            <a:off x="8066421" y="2776936"/>
            <a:ext cx="2882475" cy="823912"/>
          </a:xfrm>
        </p:spPr>
        <p:txBody>
          <a:bodyPr anchor="b">
            <a:noAutofit/>
          </a:bodyPr>
          <a:lstStyle>
            <a:lvl1pPr marL="0" indent="0">
              <a:buNone/>
              <a:defRPr lang="en-US" sz="2000" spc="15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</a:t>
            </a:r>
            <a:endParaRPr/>
          </a:p>
        </p:txBody>
      </p:sp>
      <p:sp>
        <p:nvSpPr>
          <p:cNvPr id="22" name="Content Placeholder 3"/>
          <p:cNvSpPr>
            <a:spLocks noGrp="1"/>
          </p:cNvSpPr>
          <p:nvPr>
            <p:ph sz="half" idx="14"/>
          </p:nvPr>
        </p:nvSpPr>
        <p:spPr bwMode="auto">
          <a:xfrm>
            <a:off x="8066421" y="3834608"/>
            <a:ext cx="2882475" cy="199786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 spc="50"/>
            </a:lvl1pPr>
            <a:lvl2pPr marL="457200" indent="0">
              <a:lnSpc>
                <a:spcPct val="100000"/>
              </a:lnSpc>
              <a:buNone/>
              <a:defRPr sz="1400" spc="50"/>
            </a:lvl2pPr>
            <a:lvl3pPr marL="914400" indent="0">
              <a:lnSpc>
                <a:spcPct val="100000"/>
              </a:lnSpc>
              <a:buNone/>
              <a:defRPr sz="1400" spc="50"/>
            </a:lvl3pPr>
            <a:lvl4pPr marL="1371600" indent="0">
              <a:lnSpc>
                <a:spcPct val="100000"/>
              </a:lnSpc>
              <a:buNone/>
              <a:defRPr sz="1400" spc="50"/>
            </a:lvl4pPr>
            <a:lvl5pPr marL="1828800" indent="0">
              <a:lnSpc>
                <a:spcPct val="100000"/>
              </a:lnSpc>
              <a:buNone/>
              <a:defRPr sz="1400" spc="50"/>
            </a:lvl5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 sz="900"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20XX</a:t>
            </a:r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 sz="900"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PRESENTATION TITLE</a:t>
            </a:r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A49DFD55-3C28-40EF-9E31-A92D2E4017FF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10" name="Group 9"/>
          <p:cNvGrpSpPr/>
          <p:nvPr userDrawn="1"/>
        </p:nvGrpSpPr>
        <p:grpSpPr bwMode="auto">
          <a:xfrm>
            <a:off x="0" y="0"/>
            <a:ext cx="2238376" cy="3105150"/>
            <a:chOff x="0" y="0"/>
            <a:chExt cx="2238376" cy="3105150"/>
          </a:xfrm>
        </p:grpSpPr>
        <p:cxnSp>
          <p:nvCxnSpPr>
            <p:cNvPr id="16" name="Straight Connector 15"/>
            <p:cNvCxnSpPr>
              <a:cxnSpLocks/>
            </p:cNvCxnSpPr>
            <p:nvPr userDrawn="1"/>
          </p:nvCxnSpPr>
          <p:spPr bwMode="auto">
            <a:xfrm flipH="1">
              <a:off x="0" y="0"/>
              <a:ext cx="1238250" cy="3105150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>
              <a:cxnSpLocks/>
            </p:cNvCxnSpPr>
            <p:nvPr userDrawn="1"/>
          </p:nvCxnSpPr>
          <p:spPr bwMode="auto">
            <a:xfrm flipH="1">
              <a:off x="0" y="0"/>
              <a:ext cx="2238376" cy="24765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Summar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5476875" y="1671639"/>
            <a:ext cx="5111751" cy="1204912"/>
          </a:xfrm>
        </p:spPr>
        <p:txBody>
          <a:bodyPr anchor="b">
            <a:normAutofit/>
          </a:bodyPr>
          <a:lstStyle>
            <a:lvl1pPr>
              <a:defRPr lang="en-US" sz="2800" spc="15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5476875" y="3660774"/>
            <a:ext cx="5111751" cy="1525588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 spc="5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grpSp>
        <p:nvGrpSpPr>
          <p:cNvPr id="4" name="Group 3"/>
          <p:cNvGrpSpPr/>
          <p:nvPr userDrawn="1"/>
        </p:nvGrpSpPr>
        <p:grpSpPr bwMode="auto">
          <a:xfrm>
            <a:off x="1" y="2"/>
            <a:ext cx="4762500" cy="5186363"/>
            <a:chOff x="0" y="0"/>
            <a:chExt cx="4762500" cy="5186363"/>
          </a:xfrm>
        </p:grpSpPr>
        <p:cxnSp>
          <p:nvCxnSpPr>
            <p:cNvPr id="23" name="Straight Connector 22"/>
            <p:cNvCxnSpPr>
              <a:cxnSpLocks/>
            </p:cNvCxnSpPr>
            <p:nvPr userDrawn="1"/>
          </p:nvCxnSpPr>
          <p:spPr bwMode="auto">
            <a:xfrm flipH="1" flipV="1">
              <a:off x="0" y="876299"/>
              <a:ext cx="4762500" cy="162877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>
              <a:cxnSpLocks/>
            </p:cNvCxnSpPr>
            <p:nvPr userDrawn="1"/>
          </p:nvCxnSpPr>
          <p:spPr bwMode="auto">
            <a:xfrm flipH="1" flipV="1">
              <a:off x="2638425" y="0"/>
              <a:ext cx="2124076" cy="518636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Date Placeholder 6"/>
          <p:cNvSpPr>
            <a:spLocks noGrp="1"/>
          </p:cNvSpPr>
          <p:nvPr>
            <p:ph type="dt" sz="half" idx="10"/>
          </p:nvPr>
        </p:nvSpPr>
        <p:spPr bwMode="auto">
          <a:xfrm>
            <a:off x="838200" y="6356352"/>
            <a:ext cx="2743200" cy="3651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20XX</a:t>
            </a:r>
            <a:endParaRPr/>
          </a:p>
        </p:txBody>
      </p:sp>
      <p:sp>
        <p:nvSpPr>
          <p:cNvPr id="22" name="Footer Placeholder 7"/>
          <p:cNvSpPr>
            <a:spLocks noGrp="1"/>
          </p:cNvSpPr>
          <p:nvPr>
            <p:ph type="ftr" sz="quarter" idx="11"/>
          </p:nvPr>
        </p:nvSpPr>
        <p:spPr bwMode="auto">
          <a:xfrm>
            <a:off x="4038600" y="6356352"/>
            <a:ext cx="4114800" cy="3651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PRESENTATION TITLE</a:t>
            </a:r>
            <a:endParaRPr/>
          </a:p>
        </p:txBody>
      </p:sp>
      <p:sp>
        <p:nvSpPr>
          <p:cNvPr id="24" name="Slide Number Placeholder 8"/>
          <p:cNvSpPr>
            <a:spLocks noGrp="1"/>
          </p:cNvSpPr>
          <p:nvPr>
            <p:ph type="sldNum" sz="quarter" idx="12"/>
          </p:nvPr>
        </p:nvSpPr>
        <p:spPr bwMode="auto">
          <a:xfrm>
            <a:off x="8610600" y="6356352"/>
            <a:ext cx="2743200" cy="3651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A49DFD55-3C28-40EF-9E31-A92D2E4017FF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Closing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 bwMode="auto">
          <a:xfrm>
            <a:off x="4267200" y="1615738"/>
            <a:ext cx="4179571" cy="1524735"/>
          </a:xfrm>
        </p:spPr>
        <p:txBody>
          <a:bodyPr anchor="b">
            <a:noAutofit/>
          </a:bodyPr>
          <a:lstStyle>
            <a:lvl1pPr algn="l">
              <a:defRPr sz="3600" spc="1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auto">
          <a:xfrm>
            <a:off x="4267200" y="3238105"/>
            <a:ext cx="4179571" cy="1371997"/>
          </a:xfrm>
        </p:spPr>
        <p:txBody>
          <a:bodyPr>
            <a:normAutofit/>
          </a:bodyPr>
          <a:lstStyle>
            <a:lvl1pPr marL="0" indent="0" algn="l">
              <a:lnSpc>
                <a:spcPct val="150000"/>
              </a:lnSpc>
              <a:buNone/>
              <a:defRPr sz="1400" spc="5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/>
          </a:p>
        </p:txBody>
      </p:sp>
      <p:pic>
        <p:nvPicPr>
          <p:cNvPr id="6" name="Graphic 5"/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/>
        </p:blipFill>
        <p:spPr bwMode="auto">
          <a:xfrm>
            <a:off x="0" y="0"/>
            <a:ext cx="3176939" cy="6858000"/>
          </a:xfrm>
          <a:prstGeom prst="rect">
            <a:avLst/>
          </a:prstGeom>
        </p:spPr>
      </p:pic>
      <p:sp>
        <p:nvSpPr>
          <p:cNvPr id="9" name="Date Placeholder 6"/>
          <p:cNvSpPr>
            <a:spLocks noGrp="1"/>
          </p:cNvSpPr>
          <p:nvPr>
            <p:ph type="dt" sz="half" idx="10"/>
          </p:nvPr>
        </p:nvSpPr>
        <p:spPr bwMode="auto">
          <a:xfrm>
            <a:off x="4267201" y="6356352"/>
            <a:ext cx="1774371" cy="3651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20XX</a:t>
            </a:r>
            <a:endParaRPr/>
          </a:p>
        </p:txBody>
      </p:sp>
      <p:sp>
        <p:nvSpPr>
          <p:cNvPr id="10" name="Footer Placeholder 7"/>
          <p:cNvSpPr>
            <a:spLocks noGrp="1"/>
          </p:cNvSpPr>
          <p:nvPr>
            <p:ph type="ftr" sz="quarter" idx="11"/>
          </p:nvPr>
        </p:nvSpPr>
        <p:spPr bwMode="auto">
          <a:xfrm>
            <a:off x="6479722" y="6356352"/>
            <a:ext cx="2661557" cy="3651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PRESENTATION TITLE</a:t>
            </a:r>
            <a:endParaRPr/>
          </a:p>
        </p:txBody>
      </p:sp>
      <p:sp>
        <p:nvSpPr>
          <p:cNvPr id="11" name="Slide Number Placeholder 8"/>
          <p:cNvSpPr>
            <a:spLocks noGrp="1"/>
          </p:cNvSpPr>
          <p:nvPr>
            <p:ph type="sldNum" sz="quarter" idx="12"/>
          </p:nvPr>
        </p:nvSpPr>
        <p:spPr bwMode="auto">
          <a:xfrm>
            <a:off x="9579429" y="6356352"/>
            <a:ext cx="1774371" cy="3651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A49DFD55-3C28-40EF-9E31-A92D2E4017FF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68E8C3-FE4D-4800-AF9C-F678949C008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15.02.2026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9B3FE2-C984-4860-A0FB-F0C8D30851B3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80488337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C2D14E-7820-482A-81CE-E9708F990C3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15.02.2026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BEA534-4E5E-4512-8A23-8BCCEDBC9AA5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82502381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70BA7D-7236-4070-8D3A-748522991B3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15.02.2026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2E55B9-6C96-41CF-9590-96D15AE40C3B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3932923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70BA7D-7236-4070-8D3A-748522991B3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15.02.2026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2E55B9-6C96-41CF-9590-96D15AE40C3B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393027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C1F449-2FB8-4C94-A1E6-EB0F00BDE20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15.02.2026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BF53A6-D949-48DE-94B6-3A668178BE1A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66325119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3F6635-36B2-4D51-B4BF-C87422A910E6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15.02.2026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AC1AF-B7A3-41A0-80E2-CEA3282DAD79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21550708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834ACF-1F8A-454C-B13D-607C7DDA514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15.02.2026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7CD4FB-1E09-4E96-AEBF-CB75E77BCE26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03983775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B7A20A-23F2-4E2A-BCAC-D526759A479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15.02.2026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EA0CC7-3C21-4778-B0BE-A97A0B826001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40277694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39959D-EAFB-49E3-B0A4-E641D0DADA3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15.02.2026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628CE7-DDF3-400A-8305-70EA9AABF62A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73263198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B79718-66AD-483E-B647-0E3EE23BB3B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15.02.2026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DAA0CF-EEFF-47B8-90E9-BD9F92B9AD43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49795210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647FC0-804B-42E3-AF7C-B37281C33F1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15.02.2026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C28A26-ED7A-4059-A48B-362EB9A6E6E3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93412380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95109C-2B15-4E30-85AE-F32CE517191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15.02.2026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2FE056-5E18-4CE5-AD82-267F6C158577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30647328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userDrawn="1">
  <p:cSld name="Char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auto"/>
        <p:txBody>
          <a:bodyPr>
            <a:normAutofit/>
          </a:bodyPr>
          <a:lstStyle>
            <a:lvl1pPr algn="ctr">
              <a:defRPr lang="en-US" sz="2800" spc="15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 sz="900"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20XX</a:t>
            </a:r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 sz="900"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PRESENTATION TITLE</a:t>
            </a:r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A49DFD55-3C28-40EF-9E31-A92D2E4017FF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Chart Placeholder 6"/>
          <p:cNvSpPr>
            <a:spLocks noGrp="1"/>
          </p:cNvSpPr>
          <p:nvPr>
            <p:ph type="chart" sz="quarter" idx="13"/>
          </p:nvPr>
        </p:nvSpPr>
        <p:spPr bwMode="auto">
          <a:xfrm>
            <a:off x="838200" y="2111608"/>
            <a:ext cx="10515600" cy="3744912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806408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68E8C3-FE4D-4800-AF9C-F678949C008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15.02.2026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9B3FE2-C984-4860-A0FB-F0C8D30851B3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6065187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C1F449-2FB8-4C94-A1E6-EB0F00BDE20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15.02.2026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BF53A6-D949-48DE-94B6-3A668178BE1A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87314995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C2D14E-7820-482A-81CE-E9708F990C3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15.02.2026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BEA534-4E5E-4512-8A23-8BCCEDBC9AA5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18257817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70BA7D-7236-4070-8D3A-748522991B3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15.02.2026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2E55B9-6C96-41CF-9590-96D15AE40C3B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85689302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C1F449-2FB8-4C94-A1E6-EB0F00BDE20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15.02.2026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BF53A6-D949-48DE-94B6-3A668178BE1A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87185030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3F6635-36B2-4D51-B4BF-C87422A910E6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15.02.2026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AC1AF-B7A3-41A0-80E2-CEA3282DAD79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67654668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834ACF-1F8A-454C-B13D-607C7DDA514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15.02.2026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7CD4FB-1E09-4E96-AEBF-CB75E77BCE26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00641305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B7A20A-23F2-4E2A-BCAC-D526759A479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15.02.2026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EA0CC7-3C21-4778-B0BE-A97A0B826001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14199957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39959D-EAFB-49E3-B0A4-E641D0DADA3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15.02.2026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628CE7-DDF3-400A-8305-70EA9AABF62A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98832363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B79718-66AD-483E-B647-0E3EE23BB3B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15.02.2026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DAA0CF-EEFF-47B8-90E9-BD9F92B9AD43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47487769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647FC0-804B-42E3-AF7C-B37281C33F1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15.02.2026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C28A26-ED7A-4059-A48B-362EB9A6E6E3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68013587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95109C-2B15-4E30-85AE-F32CE517191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15.02.2026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2FE056-5E18-4CE5-AD82-267F6C158577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66219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3F6635-36B2-4D51-B4BF-C87422A910E6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15.02.2026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AC1AF-B7A3-41A0-80E2-CEA3282DAD79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5179730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userDrawn="1">
  <p:cSld name="Char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auto"/>
        <p:txBody>
          <a:bodyPr>
            <a:normAutofit/>
          </a:bodyPr>
          <a:lstStyle>
            <a:lvl1pPr algn="ctr">
              <a:defRPr lang="en-US" sz="2800" spc="15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 sz="900"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20XX</a:t>
            </a:r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 sz="900"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PRESENTATION TITLE</a:t>
            </a:r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A49DFD55-3C28-40EF-9E31-A92D2E4017FF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Chart Placeholder 6"/>
          <p:cNvSpPr>
            <a:spLocks noGrp="1"/>
          </p:cNvSpPr>
          <p:nvPr>
            <p:ph type="chart" sz="quarter" idx="13"/>
          </p:nvPr>
        </p:nvSpPr>
        <p:spPr bwMode="auto">
          <a:xfrm>
            <a:off x="838200" y="2111608"/>
            <a:ext cx="10515600" cy="3744912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59277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 bwMode="auto">
          <a:xfrm>
            <a:off x="6416040" y="4434840"/>
            <a:ext cx="4941771" cy="1122202"/>
          </a:xfrm>
        </p:spPr>
        <p:txBody>
          <a:bodyPr anchor="b">
            <a:noAutofit/>
          </a:bodyPr>
          <a:lstStyle>
            <a:lvl1pPr algn="l">
              <a:defRPr sz="3600" spc="15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auto">
          <a:xfrm>
            <a:off x="6416041" y="5586890"/>
            <a:ext cx="4941771" cy="396660"/>
          </a:xfrm>
        </p:spPr>
        <p:txBody>
          <a:bodyPr>
            <a:normAutofit/>
          </a:bodyPr>
          <a:lstStyle>
            <a:lvl1pPr marL="0" indent="0" algn="l"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/>
          </a:p>
        </p:txBody>
      </p:sp>
      <p:pic>
        <p:nvPicPr>
          <p:cNvPr id="8" name="Graphic 7"/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l="9358" t="23650" b="-1"/>
          <a:stretch/>
        </p:blipFill>
        <p:spPr bwMode="auto">
          <a:xfrm>
            <a:off x="0" y="0"/>
            <a:ext cx="9488312" cy="5054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68732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Agenda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8" name="Graphic 7"/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t="18301" r="28341" b="23069"/>
          <a:stretch/>
        </p:blipFill>
        <p:spPr bwMode="auto">
          <a:xfrm>
            <a:off x="5488817" y="0"/>
            <a:ext cx="6703185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1333500" y="1020447"/>
            <a:ext cx="2895600" cy="1325563"/>
          </a:xfrm>
        </p:spPr>
        <p:txBody>
          <a:bodyPr anchor="b">
            <a:normAutofit/>
          </a:bodyPr>
          <a:lstStyle>
            <a:lvl1pPr>
              <a:defRPr sz="2800" spc="1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1333500" y="2924177"/>
            <a:ext cx="2895600" cy="2519363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lnSpc>
                <a:spcPct val="150000"/>
              </a:lnSpc>
              <a:buNone/>
              <a:defRPr sz="1400">
                <a:solidFill>
                  <a:schemeClr val="bg1"/>
                </a:solidFill>
              </a:defRPr>
            </a:lvl2pPr>
            <a:lvl3pPr marL="914400" indent="0">
              <a:lnSpc>
                <a:spcPct val="150000"/>
              </a:lnSpc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lnSpc>
                <a:spcPct val="150000"/>
              </a:lnSpc>
              <a:buNone/>
              <a:defRPr sz="1400">
                <a:solidFill>
                  <a:schemeClr val="bg1"/>
                </a:solidFill>
              </a:defRPr>
            </a:lvl4pPr>
            <a:lvl5pPr marL="1828800" indent="0">
              <a:lnSpc>
                <a:spcPct val="150000"/>
              </a:lnSpc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>
            <a:off x="1333500" y="6356352"/>
            <a:ext cx="985157" cy="3651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20XX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>
            <a:off x="2669885" y="6356351"/>
            <a:ext cx="2482843" cy="3651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PRESENTATION TITLE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5536305" y="6356352"/>
            <a:ext cx="987552" cy="3651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A49DFD55-3C28-40EF-9E31-A92D2E4017FF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25913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Introduc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1362075" y="1671639"/>
            <a:ext cx="5111751" cy="1204912"/>
          </a:xfrm>
        </p:spPr>
        <p:txBody>
          <a:bodyPr anchor="b">
            <a:normAutofit/>
          </a:bodyPr>
          <a:lstStyle>
            <a:lvl1pPr>
              <a:defRPr lang="en-US" sz="2800" spc="15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362075" y="3660774"/>
            <a:ext cx="5111751" cy="1525588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 spc="5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>
            <a:off x="838200" y="6356352"/>
            <a:ext cx="1219200" cy="3651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20XX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>
            <a:off x="2463800" y="6356352"/>
            <a:ext cx="3479800" cy="3651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PRESENTATION TITLE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A49DFD55-3C28-40EF-9E31-A92D2E4017FF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7" name="Group 6"/>
          <p:cNvGrpSpPr/>
          <p:nvPr userDrawn="1"/>
        </p:nvGrpSpPr>
        <p:grpSpPr bwMode="auto">
          <a:xfrm>
            <a:off x="6953250" y="-25401"/>
            <a:ext cx="5238751" cy="6902451"/>
            <a:chOff x="6953250" y="-25401"/>
            <a:chExt cx="5238750" cy="6902451"/>
          </a:xfrm>
        </p:grpSpPr>
        <p:cxnSp>
          <p:nvCxnSpPr>
            <p:cNvPr id="14" name="Straight Connector 13"/>
            <p:cNvCxnSpPr>
              <a:cxnSpLocks/>
            </p:cNvCxnSpPr>
            <p:nvPr userDrawn="1"/>
          </p:nvCxnSpPr>
          <p:spPr bwMode="auto">
            <a:xfrm>
              <a:off x="9096375" y="1497012"/>
              <a:ext cx="309562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>
              <a:cxnSpLocks/>
            </p:cNvCxnSpPr>
            <p:nvPr userDrawn="1"/>
          </p:nvCxnSpPr>
          <p:spPr bwMode="auto">
            <a:xfrm flipH="1">
              <a:off x="6953250" y="-25401"/>
              <a:ext cx="3790949" cy="690245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51662181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Section Brea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 bwMode="auto">
          <a:xfrm>
            <a:off x="6991349" y="2148842"/>
            <a:ext cx="4179571" cy="1715531"/>
          </a:xfrm>
        </p:spPr>
        <p:txBody>
          <a:bodyPr anchor="b">
            <a:noAutofit/>
          </a:bodyPr>
          <a:lstStyle>
            <a:lvl1pPr algn="l">
              <a:defRPr sz="3600" spc="1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auto">
          <a:xfrm>
            <a:off x="6991349" y="3962003"/>
            <a:ext cx="4179571" cy="365125"/>
          </a:xfr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/>
          </a:p>
        </p:txBody>
      </p:sp>
      <p:pic>
        <p:nvPicPr>
          <p:cNvPr id="5" name="Graphic 4"/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/>
        </p:blipFill>
        <p:spPr bwMode="auto">
          <a:xfrm>
            <a:off x="0" y="828675"/>
            <a:ext cx="5876925" cy="520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36726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able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auto"/>
        <p:txBody>
          <a:bodyPr>
            <a:normAutofit/>
          </a:bodyPr>
          <a:lstStyle>
            <a:lvl1pPr algn="ctr">
              <a:defRPr lang="en-US" sz="2800" spc="15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8" name="Table Placeholder 7"/>
          <p:cNvSpPr>
            <a:spLocks noGrp="1"/>
          </p:cNvSpPr>
          <p:nvPr>
            <p:ph type="tbl" sz="quarter" idx="14"/>
          </p:nvPr>
        </p:nvSpPr>
        <p:spPr bwMode="auto">
          <a:xfrm>
            <a:off x="838200" y="2111382"/>
            <a:ext cx="10515600" cy="3744913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 sz="900"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20XX</a:t>
            </a:r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 sz="900"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PRESENTATION TITLE</a:t>
            </a:r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A49DFD55-3C28-40EF-9E31-A92D2E4017FF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97062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Quot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7" name="Graphic 6"/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/>
        </p:blipFill>
        <p:spPr bwMode="auto">
          <a:xfrm>
            <a:off x="1" y="0"/>
            <a:ext cx="5581649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4657725" y="2809877"/>
            <a:ext cx="6696075" cy="1909763"/>
          </a:xfrm>
        </p:spPr>
        <p:txBody>
          <a:bodyPr anchor="b">
            <a:normAutofit/>
          </a:bodyPr>
          <a:lstStyle>
            <a:lvl1pPr>
              <a:defRPr lang="en-US" sz="2800" spc="15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 bwMode="auto">
          <a:xfrm>
            <a:off x="4657725" y="5028805"/>
            <a:ext cx="6696075" cy="365125"/>
          </a:xfrm>
        </p:spPr>
        <p:txBody>
          <a:bodyPr anchor="b">
            <a:normAutofit/>
          </a:bodyPr>
          <a:lstStyle>
            <a:lvl1pPr marL="0" indent="0" algn="l">
              <a:buNone/>
              <a:defRPr sz="16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auto">
          <a:xfrm>
            <a:off x="4676773" y="6356352"/>
            <a:ext cx="1695451" cy="3651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20XX</a:t>
            </a:r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 bwMode="auto">
          <a:xfrm>
            <a:off x="6743701" y="6356352"/>
            <a:ext cx="2543175" cy="3651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PRESENTATION TITLE</a:t>
            </a:r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auto">
          <a:xfrm>
            <a:off x="9658349" y="6356352"/>
            <a:ext cx="1695451" cy="3651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A49DFD55-3C28-40EF-9E31-A92D2E4017FF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9" name="Straight Connector 8"/>
          <p:cNvCxnSpPr>
            <a:cxnSpLocks/>
          </p:cNvCxnSpPr>
          <p:nvPr userDrawn="1"/>
        </p:nvCxnSpPr>
        <p:spPr bwMode="auto">
          <a:xfrm flipV="1">
            <a:off x="2209800" y="0"/>
            <a:ext cx="243840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208105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eam Slide 4 People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1885156" y="892179"/>
            <a:ext cx="8421688" cy="1325563"/>
          </a:xfrm>
        </p:spPr>
        <p:txBody>
          <a:bodyPr>
            <a:normAutofit/>
          </a:bodyPr>
          <a:lstStyle>
            <a:lvl1pPr algn="ctr">
              <a:defRPr lang="en-US" sz="2800" spc="15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 bwMode="auto">
          <a:xfrm>
            <a:off x="1487182" y="2886076"/>
            <a:ext cx="1845511" cy="184551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 bwMode="auto">
          <a:xfrm>
            <a:off x="1228569" y="5084526"/>
            <a:ext cx="2317707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1400" spc="15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</a:t>
            </a:r>
            <a:endParaRPr/>
          </a:p>
        </p:txBody>
      </p:sp>
      <p:sp>
        <p:nvSpPr>
          <p:cNvPr id="26" name="Text Placeholder 2"/>
          <p:cNvSpPr>
            <a:spLocks noGrp="1"/>
          </p:cNvSpPr>
          <p:nvPr>
            <p:ph type="body" idx="21" hasCustomPrompt="1"/>
          </p:nvPr>
        </p:nvSpPr>
        <p:spPr bwMode="auto">
          <a:xfrm>
            <a:off x="1487182" y="5464116"/>
            <a:ext cx="1845511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00" spc="15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</a:t>
            </a:r>
            <a:endParaRPr/>
          </a:p>
        </p:txBody>
      </p:sp>
      <p:sp>
        <p:nvSpPr>
          <p:cNvPr id="17" name="Picture Placeholder 10"/>
          <p:cNvSpPr>
            <a:spLocks noGrp="1"/>
          </p:cNvSpPr>
          <p:nvPr>
            <p:ph type="pic" sz="quarter" idx="15"/>
          </p:nvPr>
        </p:nvSpPr>
        <p:spPr bwMode="auto">
          <a:xfrm>
            <a:off x="3836915" y="2886076"/>
            <a:ext cx="1845511" cy="184551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3" name="Text Placeholder 2"/>
          <p:cNvSpPr>
            <a:spLocks noGrp="1"/>
          </p:cNvSpPr>
          <p:nvPr>
            <p:ph type="body" idx="18" hasCustomPrompt="1"/>
          </p:nvPr>
        </p:nvSpPr>
        <p:spPr bwMode="auto">
          <a:xfrm>
            <a:off x="3578300" y="5084526"/>
            <a:ext cx="2330816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1400" spc="15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</a:t>
            </a:r>
            <a:endParaRPr/>
          </a:p>
        </p:txBody>
      </p:sp>
      <p:sp>
        <p:nvSpPr>
          <p:cNvPr id="27" name="Text Placeholder 2"/>
          <p:cNvSpPr>
            <a:spLocks noGrp="1"/>
          </p:cNvSpPr>
          <p:nvPr>
            <p:ph type="body" idx="22" hasCustomPrompt="1"/>
          </p:nvPr>
        </p:nvSpPr>
        <p:spPr bwMode="auto">
          <a:xfrm>
            <a:off x="3836914" y="5478798"/>
            <a:ext cx="1855949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00" spc="15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</a:t>
            </a:r>
            <a:endParaRPr/>
          </a:p>
        </p:txBody>
      </p:sp>
      <p:sp>
        <p:nvSpPr>
          <p:cNvPr id="18" name="Picture Placeholder 10"/>
          <p:cNvSpPr>
            <a:spLocks noGrp="1"/>
          </p:cNvSpPr>
          <p:nvPr>
            <p:ph type="pic" sz="quarter" idx="16"/>
          </p:nvPr>
        </p:nvSpPr>
        <p:spPr bwMode="auto">
          <a:xfrm>
            <a:off x="6327579" y="2886076"/>
            <a:ext cx="1845511" cy="184551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pPr lvl="1">
              <a:defRPr/>
            </a:pPr>
            <a:endParaRPr lang="en-US"/>
          </a:p>
        </p:txBody>
      </p:sp>
      <p:sp>
        <p:nvSpPr>
          <p:cNvPr id="24" name="Text Placeholder 2"/>
          <p:cNvSpPr>
            <a:spLocks noGrp="1"/>
          </p:cNvSpPr>
          <p:nvPr>
            <p:ph type="body" idx="19" hasCustomPrompt="1"/>
          </p:nvPr>
        </p:nvSpPr>
        <p:spPr bwMode="auto">
          <a:xfrm>
            <a:off x="6068964" y="5084526"/>
            <a:ext cx="2317707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1400" spc="15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</a:t>
            </a:r>
            <a:endParaRPr/>
          </a:p>
        </p:txBody>
      </p:sp>
      <p:sp>
        <p:nvSpPr>
          <p:cNvPr id="28" name="Text Placeholder 2"/>
          <p:cNvSpPr>
            <a:spLocks noGrp="1"/>
          </p:cNvSpPr>
          <p:nvPr>
            <p:ph type="body" idx="23" hasCustomPrompt="1"/>
          </p:nvPr>
        </p:nvSpPr>
        <p:spPr bwMode="auto">
          <a:xfrm>
            <a:off x="6327578" y="5478798"/>
            <a:ext cx="1845511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00" spc="15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</a:t>
            </a:r>
            <a:endParaRPr/>
          </a:p>
        </p:txBody>
      </p:sp>
      <p:sp>
        <p:nvSpPr>
          <p:cNvPr id="19" name="Picture Placeholder 10"/>
          <p:cNvSpPr>
            <a:spLocks noGrp="1"/>
          </p:cNvSpPr>
          <p:nvPr>
            <p:ph type="pic" sz="quarter" idx="17"/>
          </p:nvPr>
        </p:nvSpPr>
        <p:spPr bwMode="auto">
          <a:xfrm>
            <a:off x="8747459" y="2886076"/>
            <a:ext cx="1845511" cy="184551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5" name="Text Placeholder 2"/>
          <p:cNvSpPr>
            <a:spLocks noGrp="1"/>
          </p:cNvSpPr>
          <p:nvPr>
            <p:ph type="body" idx="20" hasCustomPrompt="1"/>
          </p:nvPr>
        </p:nvSpPr>
        <p:spPr bwMode="auto">
          <a:xfrm>
            <a:off x="8488845" y="5084526"/>
            <a:ext cx="2317707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1400" spc="15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</a:t>
            </a:r>
            <a:endParaRPr/>
          </a:p>
        </p:txBody>
      </p:sp>
      <p:sp>
        <p:nvSpPr>
          <p:cNvPr id="29" name="Text Placeholder 2"/>
          <p:cNvSpPr>
            <a:spLocks noGrp="1"/>
          </p:cNvSpPr>
          <p:nvPr>
            <p:ph type="body" idx="24" hasCustomPrompt="1"/>
          </p:nvPr>
        </p:nvSpPr>
        <p:spPr bwMode="auto">
          <a:xfrm>
            <a:off x="8747458" y="5464116"/>
            <a:ext cx="1845511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00" spc="15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 sz="900"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20XX</a:t>
            </a:r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 sz="900"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PRESENTATION TITLE</a:t>
            </a:r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A49DFD55-3C28-40EF-9E31-A92D2E4017FF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4" name="Group 3"/>
          <p:cNvGrpSpPr/>
          <p:nvPr userDrawn="1"/>
        </p:nvGrpSpPr>
        <p:grpSpPr bwMode="auto">
          <a:xfrm>
            <a:off x="7334250" y="2"/>
            <a:ext cx="4857751" cy="1724025"/>
            <a:chOff x="7334250" y="0"/>
            <a:chExt cx="4857750" cy="1724025"/>
          </a:xfrm>
        </p:grpSpPr>
        <p:cxnSp>
          <p:nvCxnSpPr>
            <p:cNvPr id="10" name="Straight Connector 9"/>
            <p:cNvCxnSpPr>
              <a:cxnSpLocks/>
            </p:cNvCxnSpPr>
            <p:nvPr userDrawn="1"/>
          </p:nvCxnSpPr>
          <p:spPr bwMode="auto">
            <a:xfrm flipH="1" flipV="1">
              <a:off x="7334250" y="0"/>
              <a:ext cx="4857750" cy="762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>
              <a:cxnSpLocks/>
            </p:cNvCxnSpPr>
            <p:nvPr userDrawn="1"/>
          </p:nvCxnSpPr>
          <p:spPr bwMode="auto">
            <a:xfrm>
              <a:off x="11487150" y="0"/>
              <a:ext cx="704850" cy="172402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99861233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eam Slide 8 Peop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 userDrawn="1"/>
        </p:nvGrpSpPr>
        <p:grpSpPr bwMode="auto">
          <a:xfrm>
            <a:off x="0" y="473953"/>
            <a:ext cx="12192000" cy="5621336"/>
            <a:chOff x="0" y="473953"/>
            <a:chExt cx="12192000" cy="5621336"/>
          </a:xfrm>
        </p:grpSpPr>
        <p:pic>
          <p:nvPicPr>
            <p:cNvPr id="13" name="Graphic 12"/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/>
          </p:blipFill>
          <p:spPr bwMode="auto">
            <a:xfrm>
              <a:off x="0" y="473953"/>
              <a:ext cx="2057400" cy="1647825"/>
            </a:xfrm>
            <a:prstGeom prst="rect">
              <a:avLst/>
            </a:prstGeom>
          </p:spPr>
        </p:pic>
        <p:pic>
          <p:nvPicPr>
            <p:cNvPr id="14" name="Graphic 13"/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/>
          </p:blipFill>
          <p:spPr bwMode="auto">
            <a:xfrm>
              <a:off x="11049000" y="5180889"/>
              <a:ext cx="1143000" cy="914400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1885156" y="892179"/>
            <a:ext cx="8421688" cy="1325563"/>
          </a:xfrm>
        </p:spPr>
        <p:txBody>
          <a:bodyPr>
            <a:normAutofit/>
          </a:bodyPr>
          <a:lstStyle>
            <a:lvl1pPr algn="ctr">
              <a:defRPr lang="en-US" sz="2800" spc="15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 bwMode="auto">
          <a:xfrm>
            <a:off x="1877176" y="2428875"/>
            <a:ext cx="1066800" cy="1066800"/>
          </a:xfrm>
          <a:prstGeom prst="rect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Font typeface="Arial"/>
              <a:buNone/>
              <a:defRPr sz="900">
                <a:solidFill>
                  <a:sysClr val="windowText" lastClr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 bwMode="auto">
          <a:xfrm>
            <a:off x="1500168" y="3654379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spc="15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</a:t>
            </a:r>
            <a:endParaRPr/>
          </a:p>
        </p:txBody>
      </p:sp>
      <p:sp>
        <p:nvSpPr>
          <p:cNvPr id="26" name="Text Placeholder 2"/>
          <p:cNvSpPr>
            <a:spLocks noGrp="1"/>
          </p:cNvSpPr>
          <p:nvPr>
            <p:ph type="body" idx="21" hasCustomPrompt="1"/>
          </p:nvPr>
        </p:nvSpPr>
        <p:spPr bwMode="auto">
          <a:xfrm>
            <a:off x="1500168" y="3809749"/>
            <a:ext cx="18288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spc="15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</a:t>
            </a:r>
            <a:endParaRPr/>
          </a:p>
        </p:txBody>
      </p:sp>
      <p:sp>
        <p:nvSpPr>
          <p:cNvPr id="17" name="Picture Placeholder 10"/>
          <p:cNvSpPr>
            <a:spLocks noGrp="1"/>
          </p:cNvSpPr>
          <p:nvPr>
            <p:ph type="pic" sz="quarter" idx="15"/>
          </p:nvPr>
        </p:nvSpPr>
        <p:spPr bwMode="auto">
          <a:xfrm>
            <a:off x="4226271" y="2428875"/>
            <a:ext cx="1066800" cy="1066800"/>
          </a:xfrm>
          <a:prstGeom prst="rect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900">
                <a:solidFill>
                  <a:sysClr val="windowText" lastClr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" name="Text Placeholder 2"/>
          <p:cNvSpPr>
            <a:spLocks noGrp="1"/>
          </p:cNvSpPr>
          <p:nvPr>
            <p:ph type="body" idx="18" hasCustomPrompt="1"/>
          </p:nvPr>
        </p:nvSpPr>
        <p:spPr bwMode="auto">
          <a:xfrm>
            <a:off x="3849263" y="3654379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spc="15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</a:t>
            </a:r>
            <a:endParaRPr/>
          </a:p>
        </p:txBody>
      </p:sp>
      <p:sp>
        <p:nvSpPr>
          <p:cNvPr id="27" name="Text Placeholder 2"/>
          <p:cNvSpPr>
            <a:spLocks noGrp="1"/>
          </p:cNvSpPr>
          <p:nvPr>
            <p:ph type="body" idx="22" hasCustomPrompt="1"/>
          </p:nvPr>
        </p:nvSpPr>
        <p:spPr bwMode="auto">
          <a:xfrm>
            <a:off x="3849263" y="3809749"/>
            <a:ext cx="18288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spc="15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</a:t>
            </a:r>
            <a:endParaRPr/>
          </a:p>
        </p:txBody>
      </p:sp>
      <p:sp>
        <p:nvSpPr>
          <p:cNvPr id="32" name="Picture Placeholder 10"/>
          <p:cNvSpPr>
            <a:spLocks noGrp="1"/>
          </p:cNvSpPr>
          <p:nvPr>
            <p:ph type="pic" sz="quarter" idx="37"/>
          </p:nvPr>
        </p:nvSpPr>
        <p:spPr bwMode="auto">
          <a:xfrm>
            <a:off x="6655584" y="2428875"/>
            <a:ext cx="1066800" cy="1066800"/>
          </a:xfrm>
          <a:prstGeom prst="rect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900">
                <a:solidFill>
                  <a:sysClr val="windowText" lastClr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" name="Text Placeholder 2"/>
          <p:cNvSpPr>
            <a:spLocks noGrp="1"/>
          </p:cNvSpPr>
          <p:nvPr>
            <p:ph type="body" idx="19" hasCustomPrompt="1"/>
          </p:nvPr>
        </p:nvSpPr>
        <p:spPr bwMode="auto">
          <a:xfrm>
            <a:off x="6198357" y="3654379"/>
            <a:ext cx="2105135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spc="15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</a:t>
            </a:r>
            <a:endParaRPr/>
          </a:p>
        </p:txBody>
      </p:sp>
      <p:sp>
        <p:nvSpPr>
          <p:cNvPr id="28" name="Text Placeholder 2"/>
          <p:cNvSpPr>
            <a:spLocks noGrp="1"/>
          </p:cNvSpPr>
          <p:nvPr>
            <p:ph type="body" idx="23" hasCustomPrompt="1"/>
          </p:nvPr>
        </p:nvSpPr>
        <p:spPr bwMode="auto">
          <a:xfrm>
            <a:off x="6096001" y="3809749"/>
            <a:ext cx="2299855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spc="15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</a:t>
            </a:r>
            <a:endParaRPr/>
          </a:p>
        </p:txBody>
      </p:sp>
      <p:sp>
        <p:nvSpPr>
          <p:cNvPr id="19" name="Picture Placeholder 10"/>
          <p:cNvSpPr>
            <a:spLocks noGrp="1"/>
          </p:cNvSpPr>
          <p:nvPr>
            <p:ph type="pic" sz="quarter" idx="17"/>
          </p:nvPr>
        </p:nvSpPr>
        <p:spPr bwMode="auto">
          <a:xfrm>
            <a:off x="9136815" y="2428875"/>
            <a:ext cx="1066800" cy="1066800"/>
          </a:xfrm>
          <a:prstGeom prst="rect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900">
                <a:solidFill>
                  <a:sysClr val="windowText" lastClr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" name="Text Placeholder 2"/>
          <p:cNvSpPr>
            <a:spLocks noGrp="1"/>
          </p:cNvSpPr>
          <p:nvPr>
            <p:ph type="body" idx="20" hasCustomPrompt="1"/>
          </p:nvPr>
        </p:nvSpPr>
        <p:spPr bwMode="auto">
          <a:xfrm>
            <a:off x="8759807" y="3654379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spc="15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</a:t>
            </a:r>
            <a:endParaRPr/>
          </a:p>
        </p:txBody>
      </p:sp>
      <p:sp>
        <p:nvSpPr>
          <p:cNvPr id="29" name="Text Placeholder 2"/>
          <p:cNvSpPr>
            <a:spLocks noGrp="1"/>
          </p:cNvSpPr>
          <p:nvPr>
            <p:ph type="body" idx="24" hasCustomPrompt="1"/>
          </p:nvPr>
        </p:nvSpPr>
        <p:spPr bwMode="auto">
          <a:xfrm>
            <a:off x="8744481" y="3809749"/>
            <a:ext cx="1844127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spc="15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</a:t>
            </a:r>
            <a:endParaRPr/>
          </a:p>
        </p:txBody>
      </p:sp>
      <p:sp>
        <p:nvSpPr>
          <p:cNvPr id="55" name="Picture Placeholder 10"/>
          <p:cNvSpPr>
            <a:spLocks noGrp="1"/>
          </p:cNvSpPr>
          <p:nvPr>
            <p:ph type="pic" sz="quarter" idx="26"/>
          </p:nvPr>
        </p:nvSpPr>
        <p:spPr bwMode="auto">
          <a:xfrm>
            <a:off x="1877176" y="4287711"/>
            <a:ext cx="1066800" cy="1066800"/>
          </a:xfrm>
          <a:prstGeom prst="rect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900">
                <a:solidFill>
                  <a:sysClr val="windowText" lastClr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4" name="Text Placeholder 2"/>
          <p:cNvSpPr>
            <a:spLocks noGrp="1"/>
          </p:cNvSpPr>
          <p:nvPr>
            <p:ph type="body" idx="25" hasCustomPrompt="1"/>
          </p:nvPr>
        </p:nvSpPr>
        <p:spPr bwMode="auto">
          <a:xfrm>
            <a:off x="1500168" y="5513216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spc="15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</a:t>
            </a:r>
            <a:endParaRPr/>
          </a:p>
        </p:txBody>
      </p:sp>
      <p:sp>
        <p:nvSpPr>
          <p:cNvPr id="62" name="Text Placeholder 2"/>
          <p:cNvSpPr>
            <a:spLocks noGrp="1"/>
          </p:cNvSpPr>
          <p:nvPr>
            <p:ph type="body" idx="33" hasCustomPrompt="1"/>
          </p:nvPr>
        </p:nvSpPr>
        <p:spPr bwMode="auto">
          <a:xfrm>
            <a:off x="1500168" y="5668585"/>
            <a:ext cx="18288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spc="15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</a:t>
            </a:r>
            <a:endParaRPr/>
          </a:p>
        </p:txBody>
      </p:sp>
      <p:sp>
        <p:nvSpPr>
          <p:cNvPr id="56" name="Picture Placeholder 10"/>
          <p:cNvSpPr>
            <a:spLocks noGrp="1"/>
          </p:cNvSpPr>
          <p:nvPr>
            <p:ph type="pic" sz="quarter" idx="27"/>
          </p:nvPr>
        </p:nvSpPr>
        <p:spPr bwMode="auto">
          <a:xfrm>
            <a:off x="4226271" y="4287711"/>
            <a:ext cx="1066800" cy="1066800"/>
          </a:xfrm>
          <a:prstGeom prst="rect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900">
                <a:solidFill>
                  <a:sysClr val="windowText" lastClr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9" name="Text Placeholder 2"/>
          <p:cNvSpPr>
            <a:spLocks noGrp="1"/>
          </p:cNvSpPr>
          <p:nvPr>
            <p:ph type="body" idx="30" hasCustomPrompt="1"/>
          </p:nvPr>
        </p:nvSpPr>
        <p:spPr bwMode="auto">
          <a:xfrm>
            <a:off x="3849263" y="5513216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spc="15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</a:t>
            </a:r>
            <a:endParaRPr/>
          </a:p>
        </p:txBody>
      </p:sp>
      <p:sp>
        <p:nvSpPr>
          <p:cNvPr id="63" name="Text Placeholder 2"/>
          <p:cNvSpPr>
            <a:spLocks noGrp="1"/>
          </p:cNvSpPr>
          <p:nvPr>
            <p:ph type="body" idx="34" hasCustomPrompt="1"/>
          </p:nvPr>
        </p:nvSpPr>
        <p:spPr bwMode="auto">
          <a:xfrm>
            <a:off x="3849263" y="5668585"/>
            <a:ext cx="18288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spc="15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</a:t>
            </a:r>
            <a:endParaRPr/>
          </a:p>
        </p:txBody>
      </p:sp>
      <p:sp>
        <p:nvSpPr>
          <p:cNvPr id="33" name="Picture Placeholder 10"/>
          <p:cNvSpPr>
            <a:spLocks noGrp="1"/>
          </p:cNvSpPr>
          <p:nvPr>
            <p:ph type="pic" sz="quarter" idx="38"/>
          </p:nvPr>
        </p:nvSpPr>
        <p:spPr bwMode="auto">
          <a:xfrm>
            <a:off x="6655584" y="4287711"/>
            <a:ext cx="1066800" cy="1066800"/>
          </a:xfrm>
          <a:prstGeom prst="rect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900">
                <a:solidFill>
                  <a:sysClr val="windowText" lastClr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0" name="Text Placeholder 2"/>
          <p:cNvSpPr>
            <a:spLocks noGrp="1"/>
          </p:cNvSpPr>
          <p:nvPr>
            <p:ph type="body" idx="31" hasCustomPrompt="1"/>
          </p:nvPr>
        </p:nvSpPr>
        <p:spPr bwMode="auto">
          <a:xfrm>
            <a:off x="6339927" y="5513216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spc="15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</a:t>
            </a:r>
            <a:endParaRPr/>
          </a:p>
        </p:txBody>
      </p:sp>
      <p:sp>
        <p:nvSpPr>
          <p:cNvPr id="64" name="Text Placeholder 2"/>
          <p:cNvSpPr>
            <a:spLocks noGrp="1"/>
          </p:cNvSpPr>
          <p:nvPr>
            <p:ph type="body" idx="35" hasCustomPrompt="1"/>
          </p:nvPr>
        </p:nvSpPr>
        <p:spPr bwMode="auto">
          <a:xfrm>
            <a:off x="6339925" y="5668585"/>
            <a:ext cx="1813475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spc="15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</a:t>
            </a:r>
            <a:endParaRPr/>
          </a:p>
        </p:txBody>
      </p:sp>
      <p:sp>
        <p:nvSpPr>
          <p:cNvPr id="58" name="Picture Placeholder 10"/>
          <p:cNvSpPr>
            <a:spLocks noGrp="1"/>
          </p:cNvSpPr>
          <p:nvPr>
            <p:ph type="pic" sz="quarter" idx="29"/>
          </p:nvPr>
        </p:nvSpPr>
        <p:spPr bwMode="auto">
          <a:xfrm>
            <a:off x="9136815" y="4287711"/>
            <a:ext cx="1066800" cy="1066800"/>
          </a:xfrm>
          <a:prstGeom prst="rect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900">
                <a:solidFill>
                  <a:sysClr val="windowText" lastClr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" name="Text Placeholder 2"/>
          <p:cNvSpPr>
            <a:spLocks noGrp="1"/>
          </p:cNvSpPr>
          <p:nvPr>
            <p:ph type="body" idx="32" hasCustomPrompt="1"/>
          </p:nvPr>
        </p:nvSpPr>
        <p:spPr bwMode="auto">
          <a:xfrm>
            <a:off x="8759807" y="5513216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spc="15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</a:t>
            </a:r>
            <a:endParaRPr/>
          </a:p>
        </p:txBody>
      </p:sp>
      <p:sp>
        <p:nvSpPr>
          <p:cNvPr id="65" name="Text Placeholder 2"/>
          <p:cNvSpPr>
            <a:spLocks noGrp="1"/>
          </p:cNvSpPr>
          <p:nvPr>
            <p:ph type="body" idx="36" hasCustomPrompt="1"/>
          </p:nvPr>
        </p:nvSpPr>
        <p:spPr bwMode="auto">
          <a:xfrm>
            <a:off x="8744481" y="5668585"/>
            <a:ext cx="1844127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spc="15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 sz="9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r>
              <a:rPr lang="en-US"/>
              <a:t>20XX</a:t>
            </a:r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 sz="9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r>
              <a:rPr lang="en-US"/>
              <a:t>PRESENTATION TITLE</a:t>
            </a:r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 sz="9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A49DFD55-3C28-40EF-9E31-A92D2E4017F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141515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Smart Art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 userDrawn="1"/>
        </p:nvGrpSpPr>
        <p:grpSpPr bwMode="auto">
          <a:xfrm>
            <a:off x="0" y="0"/>
            <a:ext cx="2590800" cy="1027906"/>
            <a:chOff x="0" y="0"/>
            <a:chExt cx="2590800" cy="1027906"/>
          </a:xfrm>
        </p:grpSpPr>
        <p:cxnSp>
          <p:nvCxnSpPr>
            <p:cNvPr id="10" name="Straight Connector 9"/>
            <p:cNvCxnSpPr>
              <a:cxnSpLocks/>
            </p:cNvCxnSpPr>
            <p:nvPr userDrawn="1"/>
          </p:nvCxnSpPr>
          <p:spPr bwMode="auto">
            <a:xfrm flipV="1">
              <a:off x="0" y="0"/>
              <a:ext cx="2590800" cy="762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>
              <a:cxnSpLocks/>
            </p:cNvCxnSpPr>
            <p:nvPr userDrawn="1"/>
          </p:nvCxnSpPr>
          <p:spPr bwMode="auto">
            <a:xfrm flipH="1">
              <a:off x="0" y="0"/>
              <a:ext cx="704850" cy="102790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auto"/>
        <p:txBody>
          <a:bodyPr>
            <a:normAutofit/>
          </a:bodyPr>
          <a:lstStyle>
            <a:lvl1pPr algn="ctr">
              <a:defRPr lang="en-US" sz="2800" spc="15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7" name="SmartArt Placeholder 6"/>
          <p:cNvSpPr>
            <a:spLocks noGrp="1"/>
          </p:cNvSpPr>
          <p:nvPr>
            <p:ph type="dgm" sz="quarter" idx="15"/>
          </p:nvPr>
        </p:nvSpPr>
        <p:spPr bwMode="auto">
          <a:xfrm>
            <a:off x="838200" y="2111377"/>
            <a:ext cx="10515600" cy="3744913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 sz="900"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20XX</a:t>
            </a:r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 sz="900"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PRESENTATION TITLE</a:t>
            </a:r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A49DFD55-3C28-40EF-9E31-A92D2E4017FF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12796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834ACF-1F8A-454C-B13D-607C7DDA514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15.02.2026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7CD4FB-1E09-4E96-AEBF-CB75E77BCE26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92012341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melin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" name="Graphic 10"/>
          <p:cNvSpPr/>
          <p:nvPr/>
        </p:nvSpPr>
        <p:spPr bwMode="auto">
          <a:xfrm>
            <a:off x="2113885" y="0"/>
            <a:ext cx="10078116" cy="6858000"/>
          </a:xfrm>
          <a:custGeom>
            <a:avLst/>
            <a:gdLst>
              <a:gd name="connsiteX0" fmla="*/ 3793236 w 10078116"/>
              <a:gd name="connsiteY0" fmla="*/ 6858000 h 6858000"/>
              <a:gd name="connsiteX1" fmla="*/ 0 w 10078116"/>
              <a:gd name="connsiteY1" fmla="*/ 0 h 6858000"/>
              <a:gd name="connsiteX2" fmla="*/ 10078116 w 10078116"/>
              <a:gd name="connsiteY2" fmla="*/ 0 h 6858000"/>
              <a:gd name="connsiteX3" fmla="*/ 10078116 w 10078116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78116" h="6858000" extrusionOk="0">
                <a:moveTo>
                  <a:pt x="3793236" y="6858000"/>
                </a:moveTo>
                <a:lnTo>
                  <a:pt x="0" y="0"/>
                </a:lnTo>
                <a:lnTo>
                  <a:pt x="10078116" y="0"/>
                </a:lnTo>
                <a:lnTo>
                  <a:pt x="10078116" y="6858000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838201" y="5509418"/>
            <a:ext cx="4082143" cy="585788"/>
          </a:xfrm>
        </p:spPr>
        <p:txBody>
          <a:bodyPr>
            <a:normAutofit/>
          </a:bodyPr>
          <a:lstStyle>
            <a:lvl1pPr>
              <a:defRPr lang="en-US" sz="2800" spc="15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/>
              <a:t>CLICK TO EDIT TITLE</a:t>
            </a:r>
            <a:endParaRPr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3"/>
          </p:nvPr>
        </p:nvSpPr>
        <p:spPr bwMode="auto">
          <a:xfrm>
            <a:off x="166075" y="1507772"/>
            <a:ext cx="2141764" cy="514350"/>
          </a:xfrm>
        </p:spPr>
        <p:txBody>
          <a:bodyPr anchor="ctr">
            <a:normAutofit/>
          </a:bodyPr>
          <a:lstStyle>
            <a:lvl1pPr marL="0" indent="0" algn="r">
              <a:buNone/>
              <a:defRPr sz="2000"/>
            </a:lvl1pPr>
          </a:lstStyle>
          <a:p>
            <a:pPr lvl="0">
              <a:defRPr/>
            </a:pPr>
            <a:r>
              <a:rPr lang="en-US"/>
              <a:t>Click to edit</a:t>
            </a:r>
            <a:endParaRPr/>
          </a:p>
        </p:txBody>
      </p:sp>
      <p:sp>
        <p:nvSpPr>
          <p:cNvPr id="17" name="Text Placeholder 15"/>
          <p:cNvSpPr>
            <a:spLocks noGrp="1"/>
          </p:cNvSpPr>
          <p:nvPr>
            <p:ph type="body" sz="quarter" idx="14"/>
          </p:nvPr>
        </p:nvSpPr>
        <p:spPr bwMode="auto">
          <a:xfrm>
            <a:off x="732131" y="2584096"/>
            <a:ext cx="2141764" cy="514350"/>
          </a:xfrm>
        </p:spPr>
        <p:txBody>
          <a:bodyPr anchor="ctr">
            <a:normAutofit/>
          </a:bodyPr>
          <a:lstStyle>
            <a:lvl1pPr marL="0" indent="0" algn="r">
              <a:buNone/>
              <a:defRPr sz="2000"/>
            </a:lvl1pPr>
          </a:lstStyle>
          <a:p>
            <a:pPr lvl="0">
              <a:defRPr/>
            </a:pPr>
            <a:r>
              <a:rPr lang="en-US"/>
              <a:t>Click to edit</a:t>
            </a:r>
            <a:endParaRPr/>
          </a:p>
        </p:txBody>
      </p:sp>
      <p:sp>
        <p:nvSpPr>
          <p:cNvPr id="18" name="Text Placeholder 15"/>
          <p:cNvSpPr>
            <a:spLocks noGrp="1"/>
          </p:cNvSpPr>
          <p:nvPr>
            <p:ph type="body" sz="quarter" idx="15"/>
          </p:nvPr>
        </p:nvSpPr>
        <p:spPr bwMode="auto">
          <a:xfrm>
            <a:off x="1338557" y="3660422"/>
            <a:ext cx="2141764" cy="514350"/>
          </a:xfrm>
        </p:spPr>
        <p:txBody>
          <a:bodyPr anchor="ctr">
            <a:normAutofit/>
          </a:bodyPr>
          <a:lstStyle>
            <a:lvl1pPr marL="0" indent="0" algn="r">
              <a:buNone/>
              <a:defRPr sz="2000"/>
            </a:lvl1pPr>
          </a:lstStyle>
          <a:p>
            <a:pPr lvl="0">
              <a:defRPr/>
            </a:pPr>
            <a:r>
              <a:rPr lang="en-US"/>
              <a:t>Click to edit</a:t>
            </a:r>
            <a:endParaRPr/>
          </a:p>
        </p:txBody>
      </p:sp>
      <p:sp>
        <p:nvSpPr>
          <p:cNvPr id="19" name="Text Placeholder 15"/>
          <p:cNvSpPr>
            <a:spLocks noGrp="1"/>
          </p:cNvSpPr>
          <p:nvPr>
            <p:ph type="body" sz="quarter" idx="16"/>
          </p:nvPr>
        </p:nvSpPr>
        <p:spPr bwMode="auto">
          <a:xfrm>
            <a:off x="1922757" y="4736748"/>
            <a:ext cx="2141764" cy="514350"/>
          </a:xfrm>
        </p:spPr>
        <p:txBody>
          <a:bodyPr anchor="ctr">
            <a:normAutofit/>
          </a:bodyPr>
          <a:lstStyle>
            <a:lvl1pPr marL="0" indent="0" algn="r">
              <a:buNone/>
              <a:defRPr sz="2000"/>
            </a:lvl1pPr>
          </a:lstStyle>
          <a:p>
            <a:pPr lvl="0">
              <a:defRPr/>
            </a:pPr>
            <a:r>
              <a:rPr lang="en-US"/>
              <a:t>Click to edit</a:t>
            </a:r>
            <a:endParaRPr/>
          </a:p>
        </p:txBody>
      </p:sp>
      <p:sp>
        <p:nvSpPr>
          <p:cNvPr id="34" name="Text Placeholder 15"/>
          <p:cNvSpPr>
            <a:spLocks noGrp="1"/>
          </p:cNvSpPr>
          <p:nvPr>
            <p:ph type="body" sz="quarter" idx="17" hasCustomPrompt="1"/>
          </p:nvPr>
        </p:nvSpPr>
        <p:spPr bwMode="auto">
          <a:xfrm>
            <a:off x="4401536" y="1613528"/>
            <a:ext cx="5102680" cy="1010842"/>
          </a:xfr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400" spc="50"/>
            </a:lvl1pPr>
          </a:lstStyle>
          <a:p>
            <a:pPr lvl="0">
              <a:defRPr/>
            </a:pPr>
            <a:r>
              <a:rPr lang="en-US"/>
              <a:t>Click to edit master text style</a:t>
            </a:r>
            <a:endParaRPr/>
          </a:p>
        </p:txBody>
      </p:sp>
      <p:sp>
        <p:nvSpPr>
          <p:cNvPr id="35" name="Text Placeholder 15"/>
          <p:cNvSpPr>
            <a:spLocks noGrp="1"/>
          </p:cNvSpPr>
          <p:nvPr>
            <p:ph type="body" sz="quarter" idx="18" hasCustomPrompt="1"/>
          </p:nvPr>
        </p:nvSpPr>
        <p:spPr bwMode="auto">
          <a:xfrm>
            <a:off x="4986029" y="2682564"/>
            <a:ext cx="5102680" cy="1010842"/>
          </a:xfr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400" spc="50"/>
            </a:lvl1pPr>
          </a:lstStyle>
          <a:p>
            <a:pPr lvl="0">
              <a:defRPr/>
            </a:pPr>
            <a:r>
              <a:rPr lang="en-US"/>
              <a:t>Click to edit master text style</a:t>
            </a:r>
            <a:endParaRPr/>
          </a:p>
        </p:txBody>
      </p:sp>
      <p:sp>
        <p:nvSpPr>
          <p:cNvPr id="36" name="Text Placeholder 15"/>
          <p:cNvSpPr>
            <a:spLocks noGrp="1"/>
          </p:cNvSpPr>
          <p:nvPr>
            <p:ph type="body" sz="quarter" idx="19" hasCustomPrompt="1"/>
          </p:nvPr>
        </p:nvSpPr>
        <p:spPr bwMode="auto">
          <a:xfrm>
            <a:off x="5576937" y="3755394"/>
            <a:ext cx="5102680" cy="1010842"/>
          </a:xfr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400" spc="50"/>
            </a:lvl1pPr>
          </a:lstStyle>
          <a:p>
            <a:pPr lvl="0">
              <a:defRPr/>
            </a:pPr>
            <a:r>
              <a:rPr lang="en-US"/>
              <a:t>Click to edit master text style</a:t>
            </a:r>
            <a:endParaRPr/>
          </a:p>
        </p:txBody>
      </p:sp>
      <p:sp>
        <p:nvSpPr>
          <p:cNvPr id="37" name="Text Placeholder 15"/>
          <p:cNvSpPr>
            <a:spLocks noGrp="1"/>
          </p:cNvSpPr>
          <p:nvPr>
            <p:ph type="body" sz="quarter" idx="20" hasCustomPrompt="1"/>
          </p:nvPr>
        </p:nvSpPr>
        <p:spPr bwMode="auto">
          <a:xfrm>
            <a:off x="6175280" y="4824430"/>
            <a:ext cx="5102680" cy="1010842"/>
          </a:xfr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400" spc="50"/>
            </a:lvl1pPr>
          </a:lstStyle>
          <a:p>
            <a:pPr lvl="0">
              <a:defRPr/>
            </a:pPr>
            <a:r>
              <a:rPr lang="en-US"/>
              <a:t>Click to edit master text style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 sz="9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r>
              <a:rPr lang="en-US"/>
              <a:t>20XX</a:t>
            </a:r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>
          <a:xfrm>
            <a:off x="6749144" y="6356352"/>
            <a:ext cx="3775981" cy="3651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PRESENTATION TITLE</a:t>
            </a:r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>
          <a:xfrm>
            <a:off x="10810875" y="6356352"/>
            <a:ext cx="542925" cy="3651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A49DFD55-3C28-40EF-9E31-A92D2E4017FF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3" name="Straight Connector 2"/>
          <p:cNvCxnSpPr>
            <a:cxnSpLocks/>
          </p:cNvCxnSpPr>
          <p:nvPr userDrawn="1"/>
        </p:nvCxnSpPr>
        <p:spPr bwMode="auto">
          <a:xfrm>
            <a:off x="4353516" y="5023933"/>
            <a:ext cx="1513211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4" name="Straight Connector 3"/>
          <p:cNvCxnSpPr>
            <a:cxnSpLocks/>
          </p:cNvCxnSpPr>
          <p:nvPr userDrawn="1"/>
        </p:nvCxnSpPr>
        <p:spPr bwMode="auto">
          <a:xfrm>
            <a:off x="3759917" y="3948451"/>
            <a:ext cx="1513211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8" name="Straight Connector 7"/>
          <p:cNvCxnSpPr>
            <a:cxnSpLocks/>
          </p:cNvCxnSpPr>
          <p:nvPr userDrawn="1"/>
        </p:nvCxnSpPr>
        <p:spPr bwMode="auto">
          <a:xfrm>
            <a:off x="3173453" y="2872686"/>
            <a:ext cx="1513211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9" name="Straight Connector 8"/>
          <p:cNvCxnSpPr>
            <a:cxnSpLocks/>
          </p:cNvCxnSpPr>
          <p:nvPr userDrawn="1"/>
        </p:nvCxnSpPr>
        <p:spPr bwMode="auto">
          <a:xfrm>
            <a:off x="2586264" y="1796083"/>
            <a:ext cx="1513211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584871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Two Conten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2933699" y="892179"/>
            <a:ext cx="8421688" cy="1325563"/>
          </a:xfrm>
        </p:spPr>
        <p:txBody>
          <a:bodyPr>
            <a:normAutofit/>
          </a:bodyPr>
          <a:lstStyle>
            <a:lvl1pPr>
              <a:defRPr lang="en-US" sz="2800" spc="15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 bwMode="auto">
          <a:xfrm>
            <a:off x="2933699" y="2776936"/>
            <a:ext cx="3924300" cy="823912"/>
          </a:xfrm>
        </p:spPr>
        <p:txBody>
          <a:bodyPr anchor="b">
            <a:noAutofit/>
          </a:bodyPr>
          <a:lstStyle>
            <a:lvl1pPr marL="0" indent="0">
              <a:buNone/>
              <a:defRPr lang="en-US" sz="2000" spc="15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2933699" y="3834608"/>
            <a:ext cx="3924300" cy="199786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 spc="50"/>
            </a:lvl1pPr>
            <a:lvl2pPr marL="457200" indent="0">
              <a:lnSpc>
                <a:spcPct val="100000"/>
              </a:lnSpc>
              <a:buNone/>
              <a:defRPr sz="1400" spc="50"/>
            </a:lvl2pPr>
            <a:lvl3pPr marL="914400" indent="0">
              <a:lnSpc>
                <a:spcPct val="100000"/>
              </a:lnSpc>
              <a:buNone/>
              <a:defRPr sz="1400" spc="50"/>
            </a:lvl3pPr>
            <a:lvl4pPr marL="1371600" indent="0">
              <a:lnSpc>
                <a:spcPct val="100000"/>
              </a:lnSpc>
              <a:buNone/>
              <a:defRPr sz="1400" spc="50"/>
            </a:lvl4pPr>
            <a:lvl5pPr marL="1828800" indent="0">
              <a:lnSpc>
                <a:spcPct val="100000"/>
              </a:lnSpc>
              <a:buNone/>
              <a:defRPr sz="1400" spc="50"/>
            </a:lvl5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 bwMode="auto">
          <a:xfrm>
            <a:off x="7410173" y="2776936"/>
            <a:ext cx="3943627" cy="823912"/>
          </a:xfrm>
        </p:spPr>
        <p:txBody>
          <a:bodyPr anchor="b">
            <a:noAutofit/>
          </a:bodyPr>
          <a:lstStyle>
            <a:lvl1pPr marL="0" indent="0">
              <a:buNone/>
              <a:defRPr lang="en-US" sz="2000" spc="15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>
              <a:lnSpc>
                <a:spcPct val="90000"/>
              </a:lnSpc>
              <a:spcBef>
                <a:spcPts val="1000"/>
              </a:spcBef>
              <a:buFont typeface="Arial"/>
              <a:buNone/>
              <a:defRPr/>
            </a:pPr>
            <a:r>
              <a:rPr lang="en-US"/>
              <a:t>CLICK TO EDIT MASTER TEXT</a:t>
            </a:r>
            <a:endParaRPr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7410173" y="3834608"/>
            <a:ext cx="3943627" cy="199786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 spc="50"/>
            </a:lvl1pPr>
            <a:lvl2pPr marL="457200" indent="0">
              <a:lnSpc>
                <a:spcPct val="100000"/>
              </a:lnSpc>
              <a:buNone/>
              <a:defRPr sz="1400" spc="50"/>
            </a:lvl2pPr>
            <a:lvl3pPr marL="914400" indent="0">
              <a:lnSpc>
                <a:spcPct val="100000"/>
              </a:lnSpc>
              <a:buNone/>
              <a:defRPr sz="1400" spc="50"/>
            </a:lvl3pPr>
            <a:lvl4pPr marL="1371600" indent="0">
              <a:lnSpc>
                <a:spcPct val="100000"/>
              </a:lnSpc>
              <a:buNone/>
              <a:defRPr sz="1400" spc="50"/>
            </a:lvl4pPr>
            <a:lvl5pPr marL="1828800" indent="0">
              <a:lnSpc>
                <a:spcPct val="100000"/>
              </a:lnSpc>
              <a:buNone/>
              <a:defRPr sz="1400" spc="50"/>
            </a:lvl5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 sz="900"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20XX</a:t>
            </a:r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 sz="900"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PRESENTATION TITLE</a:t>
            </a:r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A49DFD55-3C28-40EF-9E31-A92D2E4017FF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1" name="Graphic 10"/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l="39434" t="20278" b="22673"/>
          <a:stretch/>
        </p:blipFill>
        <p:spPr bwMode="auto">
          <a:xfrm>
            <a:off x="25786" y="0"/>
            <a:ext cx="4368031" cy="3912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217805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hree Content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1885156" y="892179"/>
            <a:ext cx="8421688" cy="1325563"/>
          </a:xfrm>
        </p:spPr>
        <p:txBody>
          <a:bodyPr>
            <a:normAutofit/>
          </a:bodyPr>
          <a:lstStyle>
            <a:lvl1pPr algn="ctr">
              <a:defRPr lang="en-US" sz="2800" spc="15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 bwMode="auto">
          <a:xfrm>
            <a:off x="1243105" y="2776936"/>
            <a:ext cx="2882475" cy="823912"/>
          </a:xfrm>
        </p:spPr>
        <p:txBody>
          <a:bodyPr anchor="b">
            <a:noAutofit/>
          </a:bodyPr>
          <a:lstStyle>
            <a:lvl1pPr marL="0" indent="0">
              <a:buNone/>
              <a:defRPr lang="en-US" sz="2000" spc="15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1243105" y="3834608"/>
            <a:ext cx="2882475" cy="199786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 spc="50"/>
            </a:lvl1pPr>
            <a:lvl2pPr marL="457200" indent="0">
              <a:lnSpc>
                <a:spcPct val="100000"/>
              </a:lnSpc>
              <a:buNone/>
              <a:defRPr sz="1400" spc="50"/>
            </a:lvl2pPr>
            <a:lvl3pPr marL="914400" indent="0">
              <a:lnSpc>
                <a:spcPct val="100000"/>
              </a:lnSpc>
              <a:buNone/>
              <a:defRPr sz="1400" spc="50"/>
            </a:lvl3pPr>
            <a:lvl4pPr marL="1371600" indent="0">
              <a:lnSpc>
                <a:spcPct val="100000"/>
              </a:lnSpc>
              <a:buNone/>
              <a:defRPr sz="1400" spc="50"/>
            </a:lvl4pPr>
            <a:lvl5pPr marL="1828800" indent="0">
              <a:lnSpc>
                <a:spcPct val="100000"/>
              </a:lnSpc>
              <a:buNone/>
              <a:defRPr sz="1400" spc="50"/>
            </a:lvl5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 bwMode="auto">
          <a:xfrm>
            <a:off x="4647666" y="2776936"/>
            <a:ext cx="2896671" cy="823912"/>
          </a:xfrm>
        </p:spPr>
        <p:txBody>
          <a:bodyPr anchor="b">
            <a:noAutofit/>
          </a:bodyPr>
          <a:lstStyle>
            <a:lvl1pPr marL="0" indent="0">
              <a:buNone/>
              <a:defRPr lang="en-US" sz="2000" spc="15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>
              <a:lnSpc>
                <a:spcPct val="90000"/>
              </a:lnSpc>
              <a:spcBef>
                <a:spcPts val="1000"/>
              </a:spcBef>
              <a:buFont typeface="Arial"/>
              <a:buNone/>
              <a:defRPr/>
            </a:pPr>
            <a:r>
              <a:rPr lang="en-US"/>
              <a:t>CLICK TO EDIT MASTER TEXT</a:t>
            </a:r>
            <a:endParaRPr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4647666" y="3834608"/>
            <a:ext cx="2896671" cy="199786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 spc="50"/>
            </a:lvl1pPr>
            <a:lvl2pPr marL="457200" indent="0">
              <a:lnSpc>
                <a:spcPct val="100000"/>
              </a:lnSpc>
              <a:buNone/>
              <a:defRPr sz="1400" spc="50"/>
            </a:lvl2pPr>
            <a:lvl3pPr marL="914400" indent="0">
              <a:lnSpc>
                <a:spcPct val="100000"/>
              </a:lnSpc>
              <a:buNone/>
              <a:defRPr sz="1400" spc="50"/>
            </a:lvl3pPr>
            <a:lvl4pPr marL="1371600" indent="0">
              <a:lnSpc>
                <a:spcPct val="100000"/>
              </a:lnSpc>
              <a:buNone/>
              <a:defRPr sz="1400" spc="50"/>
            </a:lvl4pPr>
            <a:lvl5pPr marL="1828800" indent="0">
              <a:lnSpc>
                <a:spcPct val="100000"/>
              </a:lnSpc>
              <a:buNone/>
              <a:defRPr sz="1400" spc="50"/>
            </a:lvl5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21" name="Text Placeholder 2"/>
          <p:cNvSpPr>
            <a:spLocks noGrp="1"/>
          </p:cNvSpPr>
          <p:nvPr>
            <p:ph type="body" idx="13" hasCustomPrompt="1"/>
          </p:nvPr>
        </p:nvSpPr>
        <p:spPr bwMode="auto">
          <a:xfrm>
            <a:off x="8066421" y="2776936"/>
            <a:ext cx="2882475" cy="823912"/>
          </a:xfrm>
        </p:spPr>
        <p:txBody>
          <a:bodyPr anchor="b">
            <a:noAutofit/>
          </a:bodyPr>
          <a:lstStyle>
            <a:lvl1pPr marL="0" indent="0">
              <a:buNone/>
              <a:defRPr lang="en-US" sz="2000" spc="15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</a:t>
            </a:r>
            <a:endParaRPr/>
          </a:p>
        </p:txBody>
      </p:sp>
      <p:sp>
        <p:nvSpPr>
          <p:cNvPr id="22" name="Content Placeholder 3"/>
          <p:cNvSpPr>
            <a:spLocks noGrp="1"/>
          </p:cNvSpPr>
          <p:nvPr>
            <p:ph sz="half" idx="14"/>
          </p:nvPr>
        </p:nvSpPr>
        <p:spPr bwMode="auto">
          <a:xfrm>
            <a:off x="8066421" y="3834608"/>
            <a:ext cx="2882475" cy="199786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 spc="50"/>
            </a:lvl1pPr>
            <a:lvl2pPr marL="457200" indent="0">
              <a:lnSpc>
                <a:spcPct val="100000"/>
              </a:lnSpc>
              <a:buNone/>
              <a:defRPr sz="1400" spc="50"/>
            </a:lvl2pPr>
            <a:lvl3pPr marL="914400" indent="0">
              <a:lnSpc>
                <a:spcPct val="100000"/>
              </a:lnSpc>
              <a:buNone/>
              <a:defRPr sz="1400" spc="50"/>
            </a:lvl3pPr>
            <a:lvl4pPr marL="1371600" indent="0">
              <a:lnSpc>
                <a:spcPct val="100000"/>
              </a:lnSpc>
              <a:buNone/>
              <a:defRPr sz="1400" spc="50"/>
            </a:lvl4pPr>
            <a:lvl5pPr marL="1828800" indent="0">
              <a:lnSpc>
                <a:spcPct val="100000"/>
              </a:lnSpc>
              <a:buNone/>
              <a:defRPr sz="1400" spc="50"/>
            </a:lvl5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 sz="900"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20XX</a:t>
            </a:r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 sz="900"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PRESENTATION TITLE</a:t>
            </a:r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A49DFD55-3C28-40EF-9E31-A92D2E4017FF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10" name="Group 9"/>
          <p:cNvGrpSpPr/>
          <p:nvPr userDrawn="1"/>
        </p:nvGrpSpPr>
        <p:grpSpPr bwMode="auto">
          <a:xfrm>
            <a:off x="0" y="0"/>
            <a:ext cx="2238376" cy="3105150"/>
            <a:chOff x="0" y="0"/>
            <a:chExt cx="2238376" cy="3105150"/>
          </a:xfrm>
        </p:grpSpPr>
        <p:cxnSp>
          <p:nvCxnSpPr>
            <p:cNvPr id="16" name="Straight Connector 15"/>
            <p:cNvCxnSpPr>
              <a:cxnSpLocks/>
            </p:cNvCxnSpPr>
            <p:nvPr userDrawn="1"/>
          </p:nvCxnSpPr>
          <p:spPr bwMode="auto">
            <a:xfrm flipH="1">
              <a:off x="0" y="0"/>
              <a:ext cx="1238250" cy="3105150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>
              <a:cxnSpLocks/>
            </p:cNvCxnSpPr>
            <p:nvPr userDrawn="1"/>
          </p:nvCxnSpPr>
          <p:spPr bwMode="auto">
            <a:xfrm flipH="1">
              <a:off x="0" y="0"/>
              <a:ext cx="2238376" cy="24765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1171951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Summar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5476875" y="1671639"/>
            <a:ext cx="5111751" cy="1204912"/>
          </a:xfrm>
        </p:spPr>
        <p:txBody>
          <a:bodyPr anchor="b">
            <a:normAutofit/>
          </a:bodyPr>
          <a:lstStyle>
            <a:lvl1pPr>
              <a:defRPr lang="en-US" sz="2800" spc="15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5476875" y="3660774"/>
            <a:ext cx="5111751" cy="1525588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 spc="5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grpSp>
        <p:nvGrpSpPr>
          <p:cNvPr id="4" name="Group 3"/>
          <p:cNvGrpSpPr/>
          <p:nvPr userDrawn="1"/>
        </p:nvGrpSpPr>
        <p:grpSpPr bwMode="auto">
          <a:xfrm>
            <a:off x="1" y="2"/>
            <a:ext cx="4762500" cy="5186363"/>
            <a:chOff x="0" y="0"/>
            <a:chExt cx="4762500" cy="5186363"/>
          </a:xfrm>
        </p:grpSpPr>
        <p:cxnSp>
          <p:nvCxnSpPr>
            <p:cNvPr id="23" name="Straight Connector 22"/>
            <p:cNvCxnSpPr>
              <a:cxnSpLocks/>
            </p:cNvCxnSpPr>
            <p:nvPr userDrawn="1"/>
          </p:nvCxnSpPr>
          <p:spPr bwMode="auto">
            <a:xfrm flipH="1" flipV="1">
              <a:off x="0" y="876299"/>
              <a:ext cx="4762500" cy="162877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>
              <a:cxnSpLocks/>
            </p:cNvCxnSpPr>
            <p:nvPr userDrawn="1"/>
          </p:nvCxnSpPr>
          <p:spPr bwMode="auto">
            <a:xfrm flipH="1" flipV="1">
              <a:off x="2638425" y="0"/>
              <a:ext cx="2124076" cy="518636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Date Placeholder 6"/>
          <p:cNvSpPr>
            <a:spLocks noGrp="1"/>
          </p:cNvSpPr>
          <p:nvPr>
            <p:ph type="dt" sz="half" idx="10"/>
          </p:nvPr>
        </p:nvSpPr>
        <p:spPr bwMode="auto">
          <a:xfrm>
            <a:off x="838200" y="6356352"/>
            <a:ext cx="2743200" cy="3651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20XX</a:t>
            </a:r>
            <a:endParaRPr/>
          </a:p>
        </p:txBody>
      </p:sp>
      <p:sp>
        <p:nvSpPr>
          <p:cNvPr id="22" name="Footer Placeholder 7"/>
          <p:cNvSpPr>
            <a:spLocks noGrp="1"/>
          </p:cNvSpPr>
          <p:nvPr>
            <p:ph type="ftr" sz="quarter" idx="11"/>
          </p:nvPr>
        </p:nvSpPr>
        <p:spPr bwMode="auto">
          <a:xfrm>
            <a:off x="4038600" y="6356352"/>
            <a:ext cx="4114800" cy="3651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PRESENTATION TITLE</a:t>
            </a:r>
            <a:endParaRPr/>
          </a:p>
        </p:txBody>
      </p:sp>
      <p:sp>
        <p:nvSpPr>
          <p:cNvPr id="24" name="Slide Number Placeholder 8"/>
          <p:cNvSpPr>
            <a:spLocks noGrp="1"/>
          </p:cNvSpPr>
          <p:nvPr>
            <p:ph type="sldNum" sz="quarter" idx="12"/>
          </p:nvPr>
        </p:nvSpPr>
        <p:spPr bwMode="auto">
          <a:xfrm>
            <a:off x="8610600" y="6356352"/>
            <a:ext cx="2743200" cy="3651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A49DFD55-3C28-40EF-9E31-A92D2E4017FF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545654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Closing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 bwMode="auto">
          <a:xfrm>
            <a:off x="4267200" y="1615738"/>
            <a:ext cx="4179571" cy="1524735"/>
          </a:xfrm>
        </p:spPr>
        <p:txBody>
          <a:bodyPr anchor="b">
            <a:noAutofit/>
          </a:bodyPr>
          <a:lstStyle>
            <a:lvl1pPr algn="l">
              <a:defRPr sz="3600" spc="1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auto">
          <a:xfrm>
            <a:off x="4267200" y="3238105"/>
            <a:ext cx="4179571" cy="1371997"/>
          </a:xfrm>
        </p:spPr>
        <p:txBody>
          <a:bodyPr>
            <a:normAutofit/>
          </a:bodyPr>
          <a:lstStyle>
            <a:lvl1pPr marL="0" indent="0" algn="l">
              <a:lnSpc>
                <a:spcPct val="150000"/>
              </a:lnSpc>
              <a:buNone/>
              <a:defRPr sz="1400" spc="5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/>
          </a:p>
        </p:txBody>
      </p:sp>
      <p:pic>
        <p:nvPicPr>
          <p:cNvPr id="6" name="Graphic 5"/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/>
        </p:blipFill>
        <p:spPr bwMode="auto">
          <a:xfrm>
            <a:off x="0" y="0"/>
            <a:ext cx="3176939" cy="6858000"/>
          </a:xfrm>
          <a:prstGeom prst="rect">
            <a:avLst/>
          </a:prstGeom>
        </p:spPr>
      </p:pic>
      <p:sp>
        <p:nvSpPr>
          <p:cNvPr id="9" name="Date Placeholder 6"/>
          <p:cNvSpPr>
            <a:spLocks noGrp="1"/>
          </p:cNvSpPr>
          <p:nvPr>
            <p:ph type="dt" sz="half" idx="10"/>
          </p:nvPr>
        </p:nvSpPr>
        <p:spPr bwMode="auto">
          <a:xfrm>
            <a:off x="4267201" y="6356352"/>
            <a:ext cx="1774371" cy="3651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20XX</a:t>
            </a:r>
            <a:endParaRPr/>
          </a:p>
        </p:txBody>
      </p:sp>
      <p:sp>
        <p:nvSpPr>
          <p:cNvPr id="10" name="Footer Placeholder 7"/>
          <p:cNvSpPr>
            <a:spLocks noGrp="1"/>
          </p:cNvSpPr>
          <p:nvPr>
            <p:ph type="ftr" sz="quarter" idx="11"/>
          </p:nvPr>
        </p:nvSpPr>
        <p:spPr bwMode="auto">
          <a:xfrm>
            <a:off x="6479722" y="6356352"/>
            <a:ext cx="2661557" cy="3651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PRESENTATION TITLE</a:t>
            </a:r>
            <a:endParaRPr/>
          </a:p>
        </p:txBody>
      </p:sp>
      <p:sp>
        <p:nvSpPr>
          <p:cNvPr id="11" name="Slide Number Placeholder 8"/>
          <p:cNvSpPr>
            <a:spLocks noGrp="1"/>
          </p:cNvSpPr>
          <p:nvPr>
            <p:ph type="sldNum" sz="quarter" idx="12"/>
          </p:nvPr>
        </p:nvSpPr>
        <p:spPr bwMode="auto">
          <a:xfrm>
            <a:off x="9579429" y="6356352"/>
            <a:ext cx="1774371" cy="3651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A49DFD55-3C28-40EF-9E31-A92D2E4017FF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5492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B7A20A-23F2-4E2A-BCAC-D526759A479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15.02.2026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EA0CC7-3C21-4778-B0BE-A97A0B826001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6923399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39959D-EAFB-49E3-B0A4-E641D0DADA3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15.02.2026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628CE7-DDF3-400A-8305-70EA9AABF62A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791860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B79718-66AD-483E-B647-0E3EE23BB3B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15.02.2026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DAA0CF-EEFF-47B8-90E9-BD9F92B9AD43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433445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13" Type="http://schemas.openxmlformats.org/officeDocument/2006/relationships/slideLayout" Target="../slideLayouts/slideLayout51.xml"/><Relationship Id="rId18" Type="http://schemas.openxmlformats.org/officeDocument/2006/relationships/slideLayout" Target="../slideLayouts/slideLayout56.xml"/><Relationship Id="rId26" Type="http://schemas.openxmlformats.org/officeDocument/2006/relationships/slideLayout" Target="../slideLayouts/slideLayout64.xml"/><Relationship Id="rId3" Type="http://schemas.openxmlformats.org/officeDocument/2006/relationships/slideLayout" Target="../slideLayouts/slideLayout41.xml"/><Relationship Id="rId21" Type="http://schemas.openxmlformats.org/officeDocument/2006/relationships/slideLayout" Target="../slideLayouts/slideLayout59.xml"/><Relationship Id="rId7" Type="http://schemas.openxmlformats.org/officeDocument/2006/relationships/slideLayout" Target="../slideLayouts/slideLayout45.xml"/><Relationship Id="rId12" Type="http://schemas.openxmlformats.org/officeDocument/2006/relationships/slideLayout" Target="../slideLayouts/slideLayout50.xml"/><Relationship Id="rId17" Type="http://schemas.openxmlformats.org/officeDocument/2006/relationships/slideLayout" Target="../slideLayouts/slideLayout55.xml"/><Relationship Id="rId25" Type="http://schemas.openxmlformats.org/officeDocument/2006/relationships/slideLayout" Target="../slideLayouts/slideLayout63.xml"/><Relationship Id="rId2" Type="http://schemas.openxmlformats.org/officeDocument/2006/relationships/slideLayout" Target="../slideLayouts/slideLayout40.xml"/><Relationship Id="rId16" Type="http://schemas.openxmlformats.org/officeDocument/2006/relationships/slideLayout" Target="../slideLayouts/slideLayout54.xml"/><Relationship Id="rId20" Type="http://schemas.openxmlformats.org/officeDocument/2006/relationships/slideLayout" Target="../slideLayouts/slideLayout58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24" Type="http://schemas.openxmlformats.org/officeDocument/2006/relationships/slideLayout" Target="../slideLayouts/slideLayout62.xml"/><Relationship Id="rId5" Type="http://schemas.openxmlformats.org/officeDocument/2006/relationships/slideLayout" Target="../slideLayouts/slideLayout43.xml"/><Relationship Id="rId15" Type="http://schemas.openxmlformats.org/officeDocument/2006/relationships/slideLayout" Target="../slideLayouts/slideLayout53.xml"/><Relationship Id="rId23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48.xml"/><Relationship Id="rId19" Type="http://schemas.openxmlformats.org/officeDocument/2006/relationships/slideLayout" Target="../slideLayouts/slideLayout57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Relationship Id="rId14" Type="http://schemas.openxmlformats.org/officeDocument/2006/relationships/slideLayout" Target="../slideLayouts/slideLayout52.xml"/><Relationship Id="rId22" Type="http://schemas.openxmlformats.org/officeDocument/2006/relationships/slideLayout" Target="../slideLayouts/slideLayout60.xml"/><Relationship Id="rId27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3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/>
              <a:t>Образец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rtl="0">
              <a:defRPr/>
            </a:pPr>
            <a:fld id="{ADED800E-31A9-4D8B-BC06-D3719B5BC316}" type="datetimeFigureOut">
              <a:rPr lang="ru-RU" kern="1200">
                <a:solidFill>
                  <a:prstClr val="black">
                    <a:tint val="75000"/>
                  </a:prstClr>
                </a:solidFill>
              </a:rPr>
              <a:pPr rtl="0">
                <a:defRPr/>
              </a:pPr>
              <a:t>15.02.2026</a:t>
            </a:fld>
            <a:endParaRPr lang="ru-RU" kern="12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rtl="0">
              <a:defRPr/>
            </a:pPr>
            <a:endParaRPr lang="ru-RU" kern="12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rtl="0" fontAlgn="base">
              <a:spcBef>
                <a:spcPct val="0"/>
              </a:spcBef>
              <a:spcAft>
                <a:spcPct val="0"/>
              </a:spcAft>
            </a:pPr>
            <a:fld id="{C4F12A90-9AA3-429C-A37D-D4ABC0B72A70}" type="slidenum">
              <a:rPr lang="ru-RU" altLang="en-US" kern="1200" smtClean="0">
                <a:cs typeface="Arial" charset="0"/>
              </a:rPr>
              <a:pPr rtl="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en-US" kern="120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2673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89" r:id="rId12"/>
    <p:sldLayoutId id="2147483649" r:id="rId13"/>
    <p:sldLayoutId id="2147483650" r:id="rId14"/>
    <p:sldLayoutId id="2147483651" r:id="rId15"/>
    <p:sldLayoutId id="2147483652" r:id="rId16"/>
    <p:sldLayoutId id="2147483654" r:id="rId17"/>
    <p:sldLayoutId id="2147483655" r:id="rId18"/>
    <p:sldLayoutId id="2147483656" r:id="rId19"/>
    <p:sldLayoutId id="2147483657" r:id="rId20"/>
    <p:sldLayoutId id="2147483658" r:id="rId21"/>
    <p:sldLayoutId id="2147483659" r:id="rId22"/>
    <p:sldLayoutId id="2147483660" r:id="rId23"/>
    <p:sldLayoutId id="2147483661" r:id="rId24"/>
    <p:sldLayoutId id="2147483662" r:id="rId25"/>
    <p:sldLayoutId id="2147483663" r:id="rId26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/>
              <a:t>Образец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rtl="0">
              <a:defRPr/>
            </a:pPr>
            <a:fld id="{ADED800E-31A9-4D8B-BC06-D3719B5BC316}" type="datetimeFigureOut">
              <a:rPr lang="ru-RU" kern="1200">
                <a:solidFill>
                  <a:prstClr val="black">
                    <a:tint val="75000"/>
                  </a:prstClr>
                </a:solidFill>
              </a:rPr>
              <a:pPr rtl="0">
                <a:defRPr/>
              </a:pPr>
              <a:t>15.02.2026</a:t>
            </a:fld>
            <a:endParaRPr lang="ru-RU" kern="12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rtl="0">
              <a:defRPr/>
            </a:pPr>
            <a:endParaRPr lang="ru-RU" kern="12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rtl="0" fontAlgn="base">
              <a:spcBef>
                <a:spcPct val="0"/>
              </a:spcBef>
              <a:spcAft>
                <a:spcPct val="0"/>
              </a:spcAft>
            </a:pPr>
            <a:fld id="{C4F12A90-9AA3-429C-A37D-D4ABC0B72A70}" type="slidenum">
              <a:rPr lang="ru-RU" altLang="en-US" kern="1200" smtClean="0">
                <a:cs typeface="Arial" charset="0"/>
              </a:rPr>
              <a:pPr rtl="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en-US" kern="120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8955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717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3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/>
              <a:t>Образец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rtl="0">
              <a:defRPr/>
            </a:pPr>
            <a:fld id="{ADED800E-31A9-4D8B-BC06-D3719B5BC316}" type="datetimeFigureOut">
              <a:rPr lang="ru-RU" kern="1200">
                <a:solidFill>
                  <a:prstClr val="black">
                    <a:tint val="75000"/>
                  </a:prstClr>
                </a:solidFill>
              </a:rPr>
              <a:pPr rtl="0">
                <a:defRPr/>
              </a:pPr>
              <a:t>15.02.2026</a:t>
            </a:fld>
            <a:endParaRPr lang="ru-RU" kern="12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rtl="0">
              <a:defRPr/>
            </a:pPr>
            <a:endParaRPr lang="ru-RU" kern="12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rtl="0" fontAlgn="base">
              <a:spcBef>
                <a:spcPct val="0"/>
              </a:spcBef>
              <a:spcAft>
                <a:spcPct val="0"/>
              </a:spcAft>
            </a:pPr>
            <a:fld id="{C4F12A90-9AA3-429C-A37D-D4ABC0B72A70}" type="slidenum">
              <a:rPr lang="ru-RU" altLang="en-US" kern="1200" smtClean="0">
                <a:cs typeface="Arial" charset="0"/>
              </a:rPr>
              <a:pPr rtl="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en-US" kern="120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03128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  <p:sldLayoutId id="2147483707" r:id="rId17"/>
    <p:sldLayoutId id="2147483708" r:id="rId18"/>
    <p:sldLayoutId id="2147483709" r:id="rId19"/>
    <p:sldLayoutId id="2147483710" r:id="rId20"/>
    <p:sldLayoutId id="2147483711" r:id="rId21"/>
    <p:sldLayoutId id="2147483712" r:id="rId22"/>
    <p:sldLayoutId id="2147483713" r:id="rId23"/>
    <p:sldLayoutId id="2147483714" r:id="rId24"/>
    <p:sldLayoutId id="2147483715" r:id="rId25"/>
    <p:sldLayoutId id="2147483716" r:id="rId26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28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3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5.xml"/><Relationship Id="rId13" Type="http://schemas.openxmlformats.org/officeDocument/2006/relationships/diagramData" Target="../diagrams/data6.xml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12" Type="http://schemas.microsoft.com/office/2007/relationships/diagramDrawing" Target="../diagrams/drawing5.xml"/><Relationship Id="rId17" Type="http://schemas.microsoft.com/office/2007/relationships/diagramDrawing" Target="../diagrams/drawing6.xml"/><Relationship Id="rId2" Type="http://schemas.openxmlformats.org/officeDocument/2006/relationships/notesSlide" Target="../notesSlides/notesSlide1.xml"/><Relationship Id="rId16" Type="http://schemas.openxmlformats.org/officeDocument/2006/relationships/diagramColors" Target="../diagrams/colors6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4.xml"/><Relationship Id="rId11" Type="http://schemas.openxmlformats.org/officeDocument/2006/relationships/diagramColors" Target="../diagrams/colors5.xml"/><Relationship Id="rId5" Type="http://schemas.openxmlformats.org/officeDocument/2006/relationships/diagramQuickStyle" Target="../diagrams/quickStyle4.xml"/><Relationship Id="rId15" Type="http://schemas.openxmlformats.org/officeDocument/2006/relationships/diagramQuickStyle" Target="../diagrams/quickStyle6.xml"/><Relationship Id="rId10" Type="http://schemas.openxmlformats.org/officeDocument/2006/relationships/diagramQuickStyle" Target="../diagrams/quickStyle5.xml"/><Relationship Id="rId4" Type="http://schemas.openxmlformats.org/officeDocument/2006/relationships/diagramLayout" Target="../diagrams/layout4.xml"/><Relationship Id="rId9" Type="http://schemas.openxmlformats.org/officeDocument/2006/relationships/diagramLayout" Target="../diagrams/layout5.xml"/><Relationship Id="rId14" Type="http://schemas.openxmlformats.org/officeDocument/2006/relationships/diagramLayout" Target="../diagrams/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8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8.xml"/><Relationship Id="rId13" Type="http://schemas.openxmlformats.org/officeDocument/2006/relationships/diagramLayout" Target="../diagrams/layout9.xml"/><Relationship Id="rId18" Type="http://schemas.openxmlformats.org/officeDocument/2006/relationships/diagramLayout" Target="../diagrams/layout10.xml"/><Relationship Id="rId26" Type="http://schemas.microsoft.com/office/2007/relationships/diagramDrawing" Target="../diagrams/drawing11.xml"/><Relationship Id="rId3" Type="http://schemas.openxmlformats.org/officeDocument/2006/relationships/diagramLayout" Target="../diagrams/layout7.xml"/><Relationship Id="rId21" Type="http://schemas.microsoft.com/office/2007/relationships/diagramDrawing" Target="../diagrams/drawing10.xml"/><Relationship Id="rId7" Type="http://schemas.openxmlformats.org/officeDocument/2006/relationships/diagramData" Target="../diagrams/data8.xml"/><Relationship Id="rId12" Type="http://schemas.openxmlformats.org/officeDocument/2006/relationships/diagramData" Target="../diagrams/data9.xml"/><Relationship Id="rId17" Type="http://schemas.openxmlformats.org/officeDocument/2006/relationships/diagramData" Target="../diagrams/data10.xml"/><Relationship Id="rId25" Type="http://schemas.openxmlformats.org/officeDocument/2006/relationships/diagramColors" Target="../diagrams/colors11.xml"/><Relationship Id="rId2" Type="http://schemas.openxmlformats.org/officeDocument/2006/relationships/diagramData" Target="../diagrams/data7.xml"/><Relationship Id="rId16" Type="http://schemas.microsoft.com/office/2007/relationships/diagramDrawing" Target="../diagrams/drawing9.xml"/><Relationship Id="rId20" Type="http://schemas.openxmlformats.org/officeDocument/2006/relationships/diagramColors" Target="../diagrams/colors10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7.xml"/><Relationship Id="rId11" Type="http://schemas.microsoft.com/office/2007/relationships/diagramDrawing" Target="../diagrams/drawing8.xml"/><Relationship Id="rId24" Type="http://schemas.openxmlformats.org/officeDocument/2006/relationships/diagramQuickStyle" Target="../diagrams/quickStyle11.xml"/><Relationship Id="rId5" Type="http://schemas.openxmlformats.org/officeDocument/2006/relationships/diagramColors" Target="../diagrams/colors7.xml"/><Relationship Id="rId15" Type="http://schemas.openxmlformats.org/officeDocument/2006/relationships/diagramColors" Target="../diagrams/colors9.xml"/><Relationship Id="rId23" Type="http://schemas.openxmlformats.org/officeDocument/2006/relationships/diagramLayout" Target="../diagrams/layout11.xml"/><Relationship Id="rId10" Type="http://schemas.openxmlformats.org/officeDocument/2006/relationships/diagramColors" Target="../diagrams/colors8.xml"/><Relationship Id="rId19" Type="http://schemas.openxmlformats.org/officeDocument/2006/relationships/diagramQuickStyle" Target="../diagrams/quickStyle10.xml"/><Relationship Id="rId4" Type="http://schemas.openxmlformats.org/officeDocument/2006/relationships/diagramQuickStyle" Target="../diagrams/quickStyle7.xml"/><Relationship Id="rId9" Type="http://schemas.openxmlformats.org/officeDocument/2006/relationships/diagramQuickStyle" Target="../diagrams/quickStyle8.xml"/><Relationship Id="rId14" Type="http://schemas.openxmlformats.org/officeDocument/2006/relationships/diagramQuickStyle" Target="../diagrams/quickStyle9.xml"/><Relationship Id="rId22" Type="http://schemas.openxmlformats.org/officeDocument/2006/relationships/diagramData" Target="../diagrams/data1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0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9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иаграмма 2">
            <a:extLst>
              <a:ext uri="{FF2B5EF4-FFF2-40B4-BE49-F238E27FC236}">
                <a16:creationId xmlns:a16="http://schemas.microsoft.com/office/drawing/2014/main" id="{2BD592DD-7FB3-D262-E22B-E4FADC93D119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/>
        <p:txBody>
          <a:bodyPr/>
          <a:lstStyle/>
          <a:p>
            <a:endParaRPr lang="x-none"/>
          </a:p>
        </p:txBody>
      </p:sp>
      <p:pic>
        <p:nvPicPr>
          <p:cNvPr id="5" name="Рисунок 4" descr="Изображение выглядит как человек, одежда, Человеческое лицо, очки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7D3C0912-3490-E70B-D731-26D28D51C5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4173" y="0"/>
            <a:ext cx="12236173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0F9A99-729D-ADC8-0AD5-D8A6924D95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6672" y="9291"/>
            <a:ext cx="5213267" cy="988099"/>
          </a:xfrm>
        </p:spPr>
        <p:txBody>
          <a:bodyPr>
            <a:noAutofit/>
          </a:bodyPr>
          <a:lstStyle/>
          <a:p>
            <a:pPr algn="l"/>
            <a:r>
              <a:rPr lang="ru-RU" sz="11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НАИМЕНОВАНИЕ ПРЕДПРИЯТИЯ:</a:t>
            </a:r>
            <a:br>
              <a:rPr lang="ru-RU" sz="11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1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КОММУНАЛЬНОЕ ГОСУДАРСТВЕННОЕ ПРЕДПРИЯТИЕ</a:t>
            </a:r>
            <a:br>
              <a:rPr lang="ru-RU" sz="11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1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«МНОГОПРОФИЛЬНАЯ БОЛЬНИЦА №2 Г. КАРАГАНДЫ» УЗКО</a:t>
            </a:r>
            <a:br>
              <a:rPr lang="ru-RU" sz="11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1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ЮРИДИЧЕСКИЙ АДРЕС: Г. КАРАГАНДА, УЛ. КРЫЛОВА 23 </a:t>
            </a:r>
            <a:endParaRPr lang="x-none" sz="11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25826E31-A4DA-4DC0-E3EB-1D412097706E}"/>
              </a:ext>
            </a:extLst>
          </p:cNvPr>
          <p:cNvSpPr txBox="1">
            <a:spLocks/>
          </p:cNvSpPr>
          <p:nvPr/>
        </p:nvSpPr>
        <p:spPr bwMode="auto">
          <a:xfrm>
            <a:off x="-44173" y="2111608"/>
            <a:ext cx="5213267" cy="1793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en-US" sz="2800" kern="1200" spc="15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ИТОГИ ДЕЯТЕЛЬНОСТИ </a:t>
            </a:r>
          </a:p>
          <a:p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КГП «МНОГОПРОФИЛЬНАЯ БОЛЬНИЦА №2 г. КАРАГАНДЫ»</a:t>
            </a:r>
          </a:p>
          <a:p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12 МЕСЯЦЕВ 2025 ГОДА</a:t>
            </a: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FB77F8F1-42F1-A81E-C508-E5BFE52CE6D5}"/>
              </a:ext>
            </a:extLst>
          </p:cNvPr>
          <p:cNvSpPr txBox="1">
            <a:spLocks/>
          </p:cNvSpPr>
          <p:nvPr/>
        </p:nvSpPr>
        <p:spPr bwMode="auto">
          <a:xfrm>
            <a:off x="-44173" y="5568172"/>
            <a:ext cx="7933267" cy="988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en-US" sz="2800" kern="1200" spc="15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/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И. О. ДИРЕКТОРА ПРЕДПРИЯТИЯ: БОГОСЛАВСКИЙ ПАВЕЛ ВЛАДИСЛАВОВИЧ</a:t>
            </a:r>
            <a:endParaRPr lang="x-none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Рисунок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46672" cy="9973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111097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115F74-866F-970C-763C-137818392E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0BCAE1-682B-3CFA-D658-698E5F2B41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677862"/>
          </a:xfrm>
        </p:spPr>
        <p:txBody>
          <a:bodyPr/>
          <a:lstStyle/>
          <a:p>
            <a:r>
              <a:rPr lang="ru-RU" sz="3200" b="1" i="1" dirty="0"/>
              <a:t>Обучение медицинского персонала за 2022-2025 годы</a:t>
            </a:r>
            <a:r>
              <a:rPr lang="ru-RU" dirty="0"/>
              <a:t>.</a:t>
            </a:r>
            <a:endParaRPr lang="x-none" dirty="0"/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5B91DFA0-1F0A-1E9A-BC0D-4902499FEC2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73859297"/>
              </p:ext>
            </p:extLst>
          </p:nvPr>
        </p:nvGraphicFramePr>
        <p:xfrm>
          <a:off x="88900" y="1244600"/>
          <a:ext cx="11988800" cy="5511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192333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21F795-22E1-4E2F-B265-A638B7D011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kumimoji="0" lang="ru-RU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Количество пролеченных больных</a:t>
            </a:r>
            <a:r>
              <a:rPr kumimoji="0" lang="x-none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kumimoji="0" lang="x-none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x-none" dirty="0"/>
          </a:p>
        </p:txBody>
      </p:sp>
      <p:graphicFrame>
        <p:nvGraphicFramePr>
          <p:cNvPr id="6" name="Диаграмма 5">
            <a:extLst>
              <a:ext uri="{FF2B5EF4-FFF2-40B4-BE49-F238E27FC236}">
                <a16:creationId xmlns:a16="http://schemas.microsoft.com/office/drawing/2014/main" id="{08A98066-6DEE-DC65-4207-7B0E8AEF3E92}"/>
              </a:ext>
            </a:extLst>
          </p:cNvPr>
          <p:cNvGraphicFramePr>
            <a:graphicFrameLocks noGrp="1"/>
          </p:cNvGraphicFramePr>
          <p:nvPr>
            <p:ph type="chart" sz="quarter" idx="13"/>
            <p:extLst>
              <p:ext uri="{D42A27DB-BD31-4B8C-83A1-F6EECF244321}">
                <p14:modId xmlns:p14="http://schemas.microsoft.com/office/powerpoint/2010/main" val="345518568"/>
              </p:ext>
            </p:extLst>
          </p:nvPr>
        </p:nvGraphicFramePr>
        <p:xfrm>
          <a:off x="0" y="1346199"/>
          <a:ext cx="12051792" cy="52371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735135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3B91BB-A4AD-DB33-601A-8F1FFF9AEE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DE52907-8A13-AFEB-31FC-38582481633C}"/>
              </a:ext>
            </a:extLst>
          </p:cNvPr>
          <p:cNvSpPr txBox="1"/>
          <p:nvPr/>
        </p:nvSpPr>
        <p:spPr>
          <a:xfrm>
            <a:off x="1401570" y="213756"/>
            <a:ext cx="80936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стационара</a:t>
            </a:r>
            <a:endParaRPr lang="x-none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0" name="Таблица 19">
            <a:extLst>
              <a:ext uri="{FF2B5EF4-FFF2-40B4-BE49-F238E27FC236}">
                <a16:creationId xmlns:a16="http://schemas.microsoft.com/office/drawing/2014/main" id="{AE638D57-8E7B-4950-C5A0-7EEDD386D1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6337301"/>
              </p:ext>
            </p:extLst>
          </p:nvPr>
        </p:nvGraphicFramePr>
        <p:xfrm>
          <a:off x="690442" y="904397"/>
          <a:ext cx="8649257" cy="381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367972">
                  <a:extLst>
                    <a:ext uri="{9D8B030D-6E8A-4147-A177-3AD203B41FA5}">
                      <a16:colId xmlns:a16="http://schemas.microsoft.com/office/drawing/2014/main" val="1537857983"/>
                    </a:ext>
                  </a:extLst>
                </a:gridCol>
                <a:gridCol w="982134">
                  <a:extLst>
                    <a:ext uri="{9D8B030D-6E8A-4147-A177-3AD203B41FA5}">
                      <a16:colId xmlns:a16="http://schemas.microsoft.com/office/drawing/2014/main" val="2600197302"/>
                    </a:ext>
                  </a:extLst>
                </a:gridCol>
                <a:gridCol w="999066">
                  <a:extLst>
                    <a:ext uri="{9D8B030D-6E8A-4147-A177-3AD203B41FA5}">
                      <a16:colId xmlns:a16="http://schemas.microsoft.com/office/drawing/2014/main" val="3986437156"/>
                    </a:ext>
                  </a:extLst>
                </a:gridCol>
                <a:gridCol w="1075267">
                  <a:extLst>
                    <a:ext uri="{9D8B030D-6E8A-4147-A177-3AD203B41FA5}">
                      <a16:colId xmlns:a16="http://schemas.microsoft.com/office/drawing/2014/main" val="2719767284"/>
                    </a:ext>
                  </a:extLst>
                </a:gridCol>
                <a:gridCol w="1224818">
                  <a:extLst>
                    <a:ext uri="{9D8B030D-6E8A-4147-A177-3AD203B41FA5}">
                      <a16:colId xmlns:a16="http://schemas.microsoft.com/office/drawing/2014/main" val="3269967127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Качественные показатели:</a:t>
                      </a:r>
                      <a:endParaRPr lang="x-none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2022г.</a:t>
                      </a:r>
                      <a:endParaRPr lang="x-none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2023г.</a:t>
                      </a:r>
                      <a:endParaRPr lang="x-none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2024г.</a:t>
                      </a:r>
                      <a:endParaRPr lang="x-none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2025г.</a:t>
                      </a:r>
                      <a:endParaRPr lang="x-none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14469829"/>
                  </a:ext>
                </a:extLst>
              </a:tr>
            </a:tbl>
          </a:graphicData>
        </a:graphic>
      </p:graphicFrame>
      <p:grpSp>
        <p:nvGrpSpPr>
          <p:cNvPr id="44" name="Группа 43">
            <a:extLst>
              <a:ext uri="{FF2B5EF4-FFF2-40B4-BE49-F238E27FC236}">
                <a16:creationId xmlns:a16="http://schemas.microsoft.com/office/drawing/2014/main" id="{AE3349AA-171B-4D85-9467-5CDDD7A417DC}"/>
              </a:ext>
            </a:extLst>
          </p:cNvPr>
          <p:cNvGrpSpPr/>
          <p:nvPr/>
        </p:nvGrpSpPr>
        <p:grpSpPr>
          <a:xfrm>
            <a:off x="1048688" y="1513783"/>
            <a:ext cx="5834537" cy="3115484"/>
            <a:chOff x="353176" y="2389908"/>
            <a:chExt cx="5578725" cy="3095509"/>
          </a:xfrm>
        </p:grpSpPr>
        <p:sp>
          <p:nvSpPr>
            <p:cNvPr id="9" name="Прямоугольник: скругленные углы 8">
              <a:extLst>
                <a:ext uri="{FF2B5EF4-FFF2-40B4-BE49-F238E27FC236}">
                  <a16:creationId xmlns:a16="http://schemas.microsoft.com/office/drawing/2014/main" id="{B1FD75AB-B676-3B9C-E10D-BD58265BEE39}"/>
                </a:ext>
              </a:extLst>
            </p:cNvPr>
            <p:cNvSpPr/>
            <p:nvPr/>
          </p:nvSpPr>
          <p:spPr>
            <a:xfrm>
              <a:off x="353176" y="5100022"/>
              <a:ext cx="3674370" cy="381000"/>
            </a:xfrm>
            <a:prstGeom prst="roundRect">
              <a:avLst/>
            </a:prstGeom>
            <a:solidFill>
              <a:srgbClr val="92D050"/>
            </a:solidFill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Досуточная летальность %</a:t>
              </a:r>
              <a:endParaRPr lang="x-none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Прямоугольник: скругленные углы 9">
              <a:extLst>
                <a:ext uri="{FF2B5EF4-FFF2-40B4-BE49-F238E27FC236}">
                  <a16:creationId xmlns:a16="http://schemas.microsoft.com/office/drawing/2014/main" id="{0A9FA4B9-5AC1-AE61-EE10-382E754C55A9}"/>
                </a:ext>
              </a:extLst>
            </p:cNvPr>
            <p:cNvSpPr/>
            <p:nvPr/>
          </p:nvSpPr>
          <p:spPr>
            <a:xfrm>
              <a:off x="353176" y="4606887"/>
              <a:ext cx="3674371" cy="381000"/>
            </a:xfrm>
            <a:prstGeom prst="roundRect">
              <a:avLst/>
            </a:prstGeom>
            <a:solidFill>
              <a:srgbClr val="92D050"/>
            </a:solidFill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Умерло больных до суток</a:t>
              </a:r>
              <a:endParaRPr lang="x-none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Прямоугольник: скругленные углы 10">
              <a:extLst>
                <a:ext uri="{FF2B5EF4-FFF2-40B4-BE49-F238E27FC236}">
                  <a16:creationId xmlns:a16="http://schemas.microsoft.com/office/drawing/2014/main" id="{7D77621D-67EC-6BD9-5CB5-F612613BDB01}"/>
                </a:ext>
              </a:extLst>
            </p:cNvPr>
            <p:cNvSpPr/>
            <p:nvPr/>
          </p:nvSpPr>
          <p:spPr>
            <a:xfrm>
              <a:off x="353176" y="4157515"/>
              <a:ext cx="3674371" cy="381000"/>
            </a:xfrm>
            <a:prstGeom prst="roundRect">
              <a:avLst/>
            </a:prstGeom>
            <a:solidFill>
              <a:srgbClr val="92D050"/>
            </a:solidFill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Послеоперационная летальность в %</a:t>
              </a:r>
              <a:endParaRPr lang="x-none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Прямоугольник: скругленные углы 11">
              <a:extLst>
                <a:ext uri="{FF2B5EF4-FFF2-40B4-BE49-F238E27FC236}">
                  <a16:creationId xmlns:a16="http://schemas.microsoft.com/office/drawing/2014/main" id="{741E3FEE-9AF9-A566-E08E-869FD5F3D37C}"/>
                </a:ext>
              </a:extLst>
            </p:cNvPr>
            <p:cNvSpPr/>
            <p:nvPr/>
          </p:nvSpPr>
          <p:spPr>
            <a:xfrm>
              <a:off x="353176" y="3717116"/>
              <a:ext cx="3674371" cy="381000"/>
            </a:xfrm>
            <a:prstGeom prst="roundRect">
              <a:avLst/>
            </a:prstGeom>
            <a:solidFill>
              <a:srgbClr val="92D050"/>
            </a:solidFill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Умерло больных после операции</a:t>
              </a:r>
              <a:endParaRPr lang="x-none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Прямоугольник: скругленные углы 7">
              <a:extLst>
                <a:ext uri="{FF2B5EF4-FFF2-40B4-BE49-F238E27FC236}">
                  <a16:creationId xmlns:a16="http://schemas.microsoft.com/office/drawing/2014/main" id="{5B7564B1-6512-46EF-D065-01D066229E18}"/>
                </a:ext>
              </a:extLst>
            </p:cNvPr>
            <p:cNvSpPr/>
            <p:nvPr/>
          </p:nvSpPr>
          <p:spPr>
            <a:xfrm>
              <a:off x="377114" y="2835931"/>
              <a:ext cx="3674371" cy="381000"/>
            </a:xfrm>
            <a:prstGeom prst="roundRect">
              <a:avLst/>
            </a:prstGeom>
            <a:solidFill>
              <a:srgbClr val="92D050"/>
            </a:solidFill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Общая летальность</a:t>
              </a:r>
              <a:endParaRPr lang="x-none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" name="Прямоугольник: скругленные углы 6">
              <a:extLst>
                <a:ext uri="{FF2B5EF4-FFF2-40B4-BE49-F238E27FC236}">
                  <a16:creationId xmlns:a16="http://schemas.microsoft.com/office/drawing/2014/main" id="{1C22E812-009D-6CEA-77D9-BBA161E5FEE4}"/>
                </a:ext>
              </a:extLst>
            </p:cNvPr>
            <p:cNvSpPr/>
            <p:nvPr/>
          </p:nvSpPr>
          <p:spPr>
            <a:xfrm>
              <a:off x="369641" y="2389908"/>
              <a:ext cx="3674371" cy="381000"/>
            </a:xfrm>
            <a:prstGeom prst="roundRect">
              <a:avLst/>
            </a:prstGeom>
            <a:solidFill>
              <a:srgbClr val="92D050"/>
            </a:solidFill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Умерло больных</a:t>
              </a:r>
              <a:endParaRPr lang="x-none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Прямоугольник: скругленные углы 20">
              <a:extLst>
                <a:ext uri="{FF2B5EF4-FFF2-40B4-BE49-F238E27FC236}">
                  <a16:creationId xmlns:a16="http://schemas.microsoft.com/office/drawing/2014/main" id="{66ED6365-1F32-E1AE-4F2E-BC94BF5E9F65}"/>
                </a:ext>
              </a:extLst>
            </p:cNvPr>
            <p:cNvSpPr/>
            <p:nvPr/>
          </p:nvSpPr>
          <p:spPr>
            <a:xfrm>
              <a:off x="4152899" y="2389908"/>
              <a:ext cx="828675" cy="381000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183</a:t>
              </a:r>
              <a:endParaRPr lang="x-none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Прямоугольник: скругленные углы 21">
              <a:extLst>
                <a:ext uri="{FF2B5EF4-FFF2-40B4-BE49-F238E27FC236}">
                  <a16:creationId xmlns:a16="http://schemas.microsoft.com/office/drawing/2014/main" id="{79CB7103-5591-C6CE-068D-5710B306A0AC}"/>
                </a:ext>
              </a:extLst>
            </p:cNvPr>
            <p:cNvSpPr/>
            <p:nvPr/>
          </p:nvSpPr>
          <p:spPr>
            <a:xfrm>
              <a:off x="5086350" y="2389908"/>
              <a:ext cx="828675" cy="381000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134</a:t>
              </a:r>
              <a:endParaRPr lang="x-none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Прямоугольник: скругленные углы 22">
              <a:extLst>
                <a:ext uri="{FF2B5EF4-FFF2-40B4-BE49-F238E27FC236}">
                  <a16:creationId xmlns:a16="http://schemas.microsoft.com/office/drawing/2014/main" id="{A18772F1-5B42-7213-2F77-FE85C22DFB7B}"/>
                </a:ext>
              </a:extLst>
            </p:cNvPr>
            <p:cNvSpPr/>
            <p:nvPr/>
          </p:nvSpPr>
          <p:spPr>
            <a:xfrm>
              <a:off x="4162981" y="2846707"/>
              <a:ext cx="828675" cy="381000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3,6</a:t>
              </a:r>
              <a:endParaRPr lang="x-none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" name="Прямоугольник: скругленные углы 23">
              <a:extLst>
                <a:ext uri="{FF2B5EF4-FFF2-40B4-BE49-F238E27FC236}">
                  <a16:creationId xmlns:a16="http://schemas.microsoft.com/office/drawing/2014/main" id="{F5D5D2BF-DE18-D985-42F0-52FF594DCEE8}"/>
                </a:ext>
              </a:extLst>
            </p:cNvPr>
            <p:cNvSpPr/>
            <p:nvPr/>
          </p:nvSpPr>
          <p:spPr>
            <a:xfrm>
              <a:off x="5103226" y="2847363"/>
              <a:ext cx="828675" cy="381000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2,4</a:t>
              </a:r>
              <a:endParaRPr lang="x-none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Прямоугольник: скругленные углы 24">
              <a:extLst>
                <a:ext uri="{FF2B5EF4-FFF2-40B4-BE49-F238E27FC236}">
                  <a16:creationId xmlns:a16="http://schemas.microsoft.com/office/drawing/2014/main" id="{DDC468F0-D8CB-388A-3239-0729CF89866E}"/>
                </a:ext>
              </a:extLst>
            </p:cNvPr>
            <p:cNvSpPr/>
            <p:nvPr/>
          </p:nvSpPr>
          <p:spPr>
            <a:xfrm>
              <a:off x="4137258" y="3730842"/>
              <a:ext cx="828675" cy="381000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x-none" sz="16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8</a:t>
              </a:r>
              <a:r>
                <a:rPr lang="ru-RU" sz="16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6</a:t>
              </a:r>
              <a:endParaRPr lang="x-none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Прямоугольник: скругленные углы 25">
              <a:extLst>
                <a:ext uri="{FF2B5EF4-FFF2-40B4-BE49-F238E27FC236}">
                  <a16:creationId xmlns:a16="http://schemas.microsoft.com/office/drawing/2014/main" id="{1B0B84F6-F7CA-4EBB-E4C8-FDE1DC2E297A}"/>
                </a:ext>
              </a:extLst>
            </p:cNvPr>
            <p:cNvSpPr/>
            <p:nvPr/>
          </p:nvSpPr>
          <p:spPr>
            <a:xfrm>
              <a:off x="5095977" y="3738730"/>
              <a:ext cx="828675" cy="381000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82</a:t>
              </a:r>
              <a:endParaRPr lang="x-none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Прямоугольник: скругленные углы 26">
              <a:extLst>
                <a:ext uri="{FF2B5EF4-FFF2-40B4-BE49-F238E27FC236}">
                  <a16:creationId xmlns:a16="http://schemas.microsoft.com/office/drawing/2014/main" id="{CB47BF0A-8A4F-F5BF-938D-3EE5714B0FB3}"/>
                </a:ext>
              </a:extLst>
            </p:cNvPr>
            <p:cNvSpPr/>
            <p:nvPr/>
          </p:nvSpPr>
          <p:spPr>
            <a:xfrm>
              <a:off x="4133835" y="4187773"/>
              <a:ext cx="828675" cy="381000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2,7</a:t>
              </a:r>
              <a:endParaRPr lang="x-none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Прямоугольник: скругленные углы 27">
              <a:extLst>
                <a:ext uri="{FF2B5EF4-FFF2-40B4-BE49-F238E27FC236}">
                  <a16:creationId xmlns:a16="http://schemas.microsoft.com/office/drawing/2014/main" id="{FE1F2F58-AC5B-093A-B2D9-48BF0CEE5121}"/>
                </a:ext>
              </a:extLst>
            </p:cNvPr>
            <p:cNvSpPr/>
            <p:nvPr/>
          </p:nvSpPr>
          <p:spPr>
            <a:xfrm>
              <a:off x="5103226" y="4190127"/>
              <a:ext cx="828675" cy="381000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1,68</a:t>
              </a:r>
              <a:endParaRPr lang="x-none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Прямоугольник: скругленные углы 28">
              <a:extLst>
                <a:ext uri="{FF2B5EF4-FFF2-40B4-BE49-F238E27FC236}">
                  <a16:creationId xmlns:a16="http://schemas.microsoft.com/office/drawing/2014/main" id="{E358242B-995C-09AA-3631-BB2F08243F71}"/>
                </a:ext>
              </a:extLst>
            </p:cNvPr>
            <p:cNvSpPr/>
            <p:nvPr/>
          </p:nvSpPr>
          <p:spPr>
            <a:xfrm>
              <a:off x="4133835" y="4643742"/>
              <a:ext cx="828675" cy="381000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53</a:t>
              </a:r>
              <a:endParaRPr lang="x-none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" name="Прямоугольник: скругленные углы 29">
              <a:extLst>
                <a:ext uri="{FF2B5EF4-FFF2-40B4-BE49-F238E27FC236}">
                  <a16:creationId xmlns:a16="http://schemas.microsoft.com/office/drawing/2014/main" id="{1255AA64-203A-85B6-47E7-49BC2A829AC0}"/>
                </a:ext>
              </a:extLst>
            </p:cNvPr>
            <p:cNvSpPr/>
            <p:nvPr/>
          </p:nvSpPr>
          <p:spPr>
            <a:xfrm>
              <a:off x="5064991" y="4653021"/>
              <a:ext cx="828675" cy="381000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45</a:t>
              </a:r>
              <a:endParaRPr lang="x-none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1" name="Прямоугольник: скругленные углы 30">
              <a:extLst>
                <a:ext uri="{FF2B5EF4-FFF2-40B4-BE49-F238E27FC236}">
                  <a16:creationId xmlns:a16="http://schemas.microsoft.com/office/drawing/2014/main" id="{37986A89-661E-5C40-F373-05882787140B}"/>
                </a:ext>
              </a:extLst>
            </p:cNvPr>
            <p:cNvSpPr/>
            <p:nvPr/>
          </p:nvSpPr>
          <p:spPr>
            <a:xfrm>
              <a:off x="4131353" y="5082941"/>
              <a:ext cx="828675" cy="381000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28,9</a:t>
              </a:r>
              <a:endParaRPr lang="x-none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Прямоугольник: скругленные углы 31">
              <a:extLst>
                <a:ext uri="{FF2B5EF4-FFF2-40B4-BE49-F238E27FC236}">
                  <a16:creationId xmlns:a16="http://schemas.microsoft.com/office/drawing/2014/main" id="{081F3F44-2E07-5CCD-0723-0DCB20F1A7E2}"/>
                </a:ext>
              </a:extLst>
            </p:cNvPr>
            <p:cNvSpPr/>
            <p:nvPr/>
          </p:nvSpPr>
          <p:spPr>
            <a:xfrm>
              <a:off x="5078323" y="5104417"/>
              <a:ext cx="828675" cy="381000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x-none" sz="16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r>
                <a:rPr lang="ru-RU" sz="16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3,5</a:t>
              </a:r>
              <a:endParaRPr lang="x-none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59" name="Прямоугольник: скругленные углы 58">
            <a:extLst>
              <a:ext uri="{FF2B5EF4-FFF2-40B4-BE49-F238E27FC236}">
                <a16:creationId xmlns:a16="http://schemas.microsoft.com/office/drawing/2014/main" id="{63ED8024-DB38-E1FD-5BDC-7CE6AA0D71AE}"/>
              </a:ext>
            </a:extLst>
          </p:cNvPr>
          <p:cNvSpPr/>
          <p:nvPr/>
        </p:nvSpPr>
        <p:spPr>
          <a:xfrm>
            <a:off x="7043228" y="1509527"/>
            <a:ext cx="845587" cy="396279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120</a:t>
            </a:r>
            <a:endParaRPr lang="x-none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0" name="Прямоугольник: скругленные углы 59">
            <a:extLst>
              <a:ext uri="{FF2B5EF4-FFF2-40B4-BE49-F238E27FC236}">
                <a16:creationId xmlns:a16="http://schemas.microsoft.com/office/drawing/2014/main" id="{96554826-00B7-C2F9-9C92-2D135D829E87}"/>
              </a:ext>
            </a:extLst>
          </p:cNvPr>
          <p:cNvSpPr/>
          <p:nvPr/>
        </p:nvSpPr>
        <p:spPr>
          <a:xfrm>
            <a:off x="7032684" y="2899246"/>
            <a:ext cx="866674" cy="3810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60</a:t>
            </a:r>
            <a:endParaRPr lang="x-none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" name="Прямоугольник: скругленные углы 60">
            <a:extLst>
              <a:ext uri="{FF2B5EF4-FFF2-40B4-BE49-F238E27FC236}">
                <a16:creationId xmlns:a16="http://schemas.microsoft.com/office/drawing/2014/main" id="{095294A0-B701-5517-6E1B-0E5B7ACAC2EF}"/>
              </a:ext>
            </a:extLst>
          </p:cNvPr>
          <p:cNvSpPr/>
          <p:nvPr/>
        </p:nvSpPr>
        <p:spPr>
          <a:xfrm>
            <a:off x="8000524" y="1964407"/>
            <a:ext cx="839431" cy="360658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1,88</a:t>
            </a:r>
            <a:endParaRPr lang="x-none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2" name="Прямоугольник: скругленные углы 61">
            <a:extLst>
              <a:ext uri="{FF2B5EF4-FFF2-40B4-BE49-F238E27FC236}">
                <a16:creationId xmlns:a16="http://schemas.microsoft.com/office/drawing/2014/main" id="{03023203-0856-26F9-CB70-2D7A15A468B3}"/>
              </a:ext>
            </a:extLst>
          </p:cNvPr>
          <p:cNvSpPr/>
          <p:nvPr/>
        </p:nvSpPr>
        <p:spPr>
          <a:xfrm>
            <a:off x="7043228" y="1973530"/>
            <a:ext cx="866674" cy="39652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2,26</a:t>
            </a:r>
            <a:endParaRPr lang="x-none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3" name="Прямоугольник: скругленные углы 62">
            <a:extLst>
              <a:ext uri="{FF2B5EF4-FFF2-40B4-BE49-F238E27FC236}">
                <a16:creationId xmlns:a16="http://schemas.microsoft.com/office/drawing/2014/main" id="{A7BF363C-728C-A061-D6E5-E903603B83A8}"/>
              </a:ext>
            </a:extLst>
          </p:cNvPr>
          <p:cNvSpPr/>
          <p:nvPr/>
        </p:nvSpPr>
        <p:spPr>
          <a:xfrm>
            <a:off x="8005213" y="1513783"/>
            <a:ext cx="834742" cy="400558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98</a:t>
            </a:r>
            <a:endParaRPr lang="x-none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4" name="Прямоугольник: скругленные углы 63">
            <a:extLst>
              <a:ext uri="{FF2B5EF4-FFF2-40B4-BE49-F238E27FC236}">
                <a16:creationId xmlns:a16="http://schemas.microsoft.com/office/drawing/2014/main" id="{7360A272-8FF4-A8C8-8998-794B43D6520C}"/>
              </a:ext>
            </a:extLst>
          </p:cNvPr>
          <p:cNvSpPr/>
          <p:nvPr/>
        </p:nvSpPr>
        <p:spPr>
          <a:xfrm>
            <a:off x="7043228" y="3769781"/>
            <a:ext cx="866674" cy="3810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37</a:t>
            </a:r>
            <a:endParaRPr lang="x-none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5" name="Прямоугольник: скругленные углы 64">
            <a:extLst>
              <a:ext uri="{FF2B5EF4-FFF2-40B4-BE49-F238E27FC236}">
                <a16:creationId xmlns:a16="http://schemas.microsoft.com/office/drawing/2014/main" id="{BBC32CCC-CEDA-C75D-AB1A-3B2B17CF212F}"/>
              </a:ext>
            </a:extLst>
          </p:cNvPr>
          <p:cNvSpPr/>
          <p:nvPr/>
        </p:nvSpPr>
        <p:spPr>
          <a:xfrm>
            <a:off x="8046173" y="3335320"/>
            <a:ext cx="866674" cy="3810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1,3</a:t>
            </a:r>
            <a:endParaRPr lang="x-none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6" name="Прямоугольник: скругленные углы 65">
            <a:extLst>
              <a:ext uri="{FF2B5EF4-FFF2-40B4-BE49-F238E27FC236}">
                <a16:creationId xmlns:a16="http://schemas.microsoft.com/office/drawing/2014/main" id="{9E4BFE1E-9F2B-215B-7AEB-8A27D77FC191}"/>
              </a:ext>
            </a:extLst>
          </p:cNvPr>
          <p:cNvSpPr/>
          <p:nvPr/>
        </p:nvSpPr>
        <p:spPr>
          <a:xfrm>
            <a:off x="7044742" y="3346856"/>
            <a:ext cx="854616" cy="337041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1,57</a:t>
            </a:r>
            <a:endParaRPr lang="x-none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7" name="Прямоугольник: скругленные углы 66">
            <a:extLst>
              <a:ext uri="{FF2B5EF4-FFF2-40B4-BE49-F238E27FC236}">
                <a16:creationId xmlns:a16="http://schemas.microsoft.com/office/drawing/2014/main" id="{195CDA4B-CC88-83CF-9569-62B806B382E1}"/>
              </a:ext>
            </a:extLst>
          </p:cNvPr>
          <p:cNvSpPr/>
          <p:nvPr/>
        </p:nvSpPr>
        <p:spPr>
          <a:xfrm>
            <a:off x="8023077" y="2883468"/>
            <a:ext cx="866674" cy="3810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65</a:t>
            </a:r>
            <a:endParaRPr lang="x-none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8" name="Прямоугольник: скругленные углы 67">
            <a:extLst>
              <a:ext uri="{FF2B5EF4-FFF2-40B4-BE49-F238E27FC236}">
                <a16:creationId xmlns:a16="http://schemas.microsoft.com/office/drawing/2014/main" id="{D3DAD2D2-4CB5-3846-262C-1E3BA278F224}"/>
              </a:ext>
            </a:extLst>
          </p:cNvPr>
          <p:cNvSpPr/>
          <p:nvPr/>
        </p:nvSpPr>
        <p:spPr>
          <a:xfrm>
            <a:off x="7032684" y="4254213"/>
            <a:ext cx="866674" cy="3810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30,8</a:t>
            </a:r>
            <a:endParaRPr lang="x-none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9" name="Прямоугольник: скругленные углы 68">
            <a:extLst>
              <a:ext uri="{FF2B5EF4-FFF2-40B4-BE49-F238E27FC236}">
                <a16:creationId xmlns:a16="http://schemas.microsoft.com/office/drawing/2014/main" id="{A5BB68FD-A171-3C09-C756-47E70365708E}"/>
              </a:ext>
            </a:extLst>
          </p:cNvPr>
          <p:cNvSpPr/>
          <p:nvPr/>
        </p:nvSpPr>
        <p:spPr>
          <a:xfrm>
            <a:off x="8046173" y="3777904"/>
            <a:ext cx="843578" cy="362259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</a:t>
            </a:r>
            <a:endParaRPr lang="x-none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0" name="Прямоугольник: скругленные углы 69">
            <a:extLst>
              <a:ext uri="{FF2B5EF4-FFF2-40B4-BE49-F238E27FC236}">
                <a16:creationId xmlns:a16="http://schemas.microsoft.com/office/drawing/2014/main" id="{3EC195F2-8E1E-A0C6-0D6C-01C7FB8615F0}"/>
              </a:ext>
            </a:extLst>
          </p:cNvPr>
          <p:cNvSpPr/>
          <p:nvPr/>
        </p:nvSpPr>
        <p:spPr>
          <a:xfrm>
            <a:off x="8023077" y="4242615"/>
            <a:ext cx="866674" cy="3810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28,0</a:t>
            </a:r>
            <a:endParaRPr lang="x-none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Прямоугольник: скругленные углы 9">
            <a:extLst>
              <a:ext uri="{FF2B5EF4-FFF2-40B4-BE49-F238E27FC236}">
                <a16:creationId xmlns:a16="http://schemas.microsoft.com/office/drawing/2014/main" id="{0A9FA4B9-5AC1-AE61-EE10-382E754C55A9}"/>
              </a:ext>
            </a:extLst>
          </p:cNvPr>
          <p:cNvSpPr/>
          <p:nvPr/>
        </p:nvSpPr>
        <p:spPr>
          <a:xfrm>
            <a:off x="1048688" y="4672299"/>
            <a:ext cx="3842859" cy="383458"/>
          </a:xfrm>
          <a:prstGeom prst="roundRect">
            <a:avLst/>
          </a:prstGeom>
          <a:solidFill>
            <a:srgbClr val="92D050"/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Пролечено с инфарктом миокарда</a:t>
            </a:r>
            <a:endParaRPr lang="x-none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Прямоугольник: скругленные углы 9">
            <a:extLst>
              <a:ext uri="{FF2B5EF4-FFF2-40B4-BE49-F238E27FC236}">
                <a16:creationId xmlns:a16="http://schemas.microsoft.com/office/drawing/2014/main" id="{0A9FA4B9-5AC1-AE61-EE10-382E754C55A9}"/>
              </a:ext>
            </a:extLst>
          </p:cNvPr>
          <p:cNvSpPr/>
          <p:nvPr/>
        </p:nvSpPr>
        <p:spPr>
          <a:xfrm>
            <a:off x="1048687" y="5124959"/>
            <a:ext cx="3842859" cy="383458"/>
          </a:xfrm>
          <a:prstGeom prst="roundRect">
            <a:avLst/>
          </a:prstGeom>
          <a:solidFill>
            <a:srgbClr val="92D050"/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Умерло от инфаркта миокарда</a:t>
            </a:r>
            <a:endParaRPr lang="x-none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Прямоугольник: скругленные углы 67">
            <a:extLst>
              <a:ext uri="{FF2B5EF4-FFF2-40B4-BE49-F238E27FC236}">
                <a16:creationId xmlns:a16="http://schemas.microsoft.com/office/drawing/2014/main" id="{D3DAD2D2-4CB5-3846-262C-1E3BA278F224}"/>
              </a:ext>
            </a:extLst>
          </p:cNvPr>
          <p:cNvSpPr/>
          <p:nvPr/>
        </p:nvSpPr>
        <p:spPr>
          <a:xfrm>
            <a:off x="4987401" y="4689076"/>
            <a:ext cx="866674" cy="3810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1092</a:t>
            </a:r>
            <a:endParaRPr lang="x-none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Прямоугольник: скругленные углы 67">
            <a:extLst>
              <a:ext uri="{FF2B5EF4-FFF2-40B4-BE49-F238E27FC236}">
                <a16:creationId xmlns:a16="http://schemas.microsoft.com/office/drawing/2014/main" id="{D3DAD2D2-4CB5-3846-262C-1E3BA278F224}"/>
              </a:ext>
            </a:extLst>
          </p:cNvPr>
          <p:cNvSpPr/>
          <p:nvPr/>
        </p:nvSpPr>
        <p:spPr>
          <a:xfrm>
            <a:off x="7043228" y="4685732"/>
            <a:ext cx="845587" cy="3810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1044</a:t>
            </a:r>
            <a:endParaRPr lang="x-none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Прямоугольник: скругленные углы 67">
            <a:extLst>
              <a:ext uri="{FF2B5EF4-FFF2-40B4-BE49-F238E27FC236}">
                <a16:creationId xmlns:a16="http://schemas.microsoft.com/office/drawing/2014/main" id="{D3DAD2D2-4CB5-3846-262C-1E3BA278F224}"/>
              </a:ext>
            </a:extLst>
          </p:cNvPr>
          <p:cNvSpPr/>
          <p:nvPr/>
        </p:nvSpPr>
        <p:spPr>
          <a:xfrm>
            <a:off x="5970977" y="5133342"/>
            <a:ext cx="866674" cy="3810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81</a:t>
            </a:r>
            <a:endParaRPr lang="x-none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Прямоугольник: скругленные углы 67">
            <a:extLst>
              <a:ext uri="{FF2B5EF4-FFF2-40B4-BE49-F238E27FC236}">
                <a16:creationId xmlns:a16="http://schemas.microsoft.com/office/drawing/2014/main" id="{D3DAD2D2-4CB5-3846-262C-1E3BA278F224}"/>
              </a:ext>
            </a:extLst>
          </p:cNvPr>
          <p:cNvSpPr/>
          <p:nvPr/>
        </p:nvSpPr>
        <p:spPr>
          <a:xfrm>
            <a:off x="4987401" y="5119648"/>
            <a:ext cx="866674" cy="3810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90</a:t>
            </a:r>
            <a:endParaRPr lang="x-none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Прямоугольник: скругленные углы 67">
            <a:extLst>
              <a:ext uri="{FF2B5EF4-FFF2-40B4-BE49-F238E27FC236}">
                <a16:creationId xmlns:a16="http://schemas.microsoft.com/office/drawing/2014/main" id="{D3DAD2D2-4CB5-3846-262C-1E3BA278F224}"/>
              </a:ext>
            </a:extLst>
          </p:cNvPr>
          <p:cNvSpPr/>
          <p:nvPr/>
        </p:nvSpPr>
        <p:spPr>
          <a:xfrm>
            <a:off x="5970977" y="4700912"/>
            <a:ext cx="866674" cy="3810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1124</a:t>
            </a:r>
            <a:endParaRPr lang="x-none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Прямоугольник: скругленные углы 67">
            <a:extLst>
              <a:ext uri="{FF2B5EF4-FFF2-40B4-BE49-F238E27FC236}">
                <a16:creationId xmlns:a16="http://schemas.microsoft.com/office/drawing/2014/main" id="{D3DAD2D2-4CB5-3846-262C-1E3BA278F224}"/>
              </a:ext>
            </a:extLst>
          </p:cNvPr>
          <p:cNvSpPr/>
          <p:nvPr/>
        </p:nvSpPr>
        <p:spPr>
          <a:xfrm>
            <a:off x="8034625" y="4682621"/>
            <a:ext cx="866674" cy="3810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1017</a:t>
            </a:r>
            <a:endParaRPr lang="x-none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Прямоугольник: скругленные углы 67">
            <a:extLst>
              <a:ext uri="{FF2B5EF4-FFF2-40B4-BE49-F238E27FC236}">
                <a16:creationId xmlns:a16="http://schemas.microsoft.com/office/drawing/2014/main" id="{D3DAD2D2-4CB5-3846-262C-1E3BA278F224}"/>
              </a:ext>
            </a:extLst>
          </p:cNvPr>
          <p:cNvSpPr/>
          <p:nvPr/>
        </p:nvSpPr>
        <p:spPr>
          <a:xfrm>
            <a:off x="7043228" y="5150275"/>
            <a:ext cx="866674" cy="3810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61</a:t>
            </a:r>
            <a:endParaRPr lang="x-none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Прямоугольник: скругленные углы 67">
            <a:extLst>
              <a:ext uri="{FF2B5EF4-FFF2-40B4-BE49-F238E27FC236}">
                <a16:creationId xmlns:a16="http://schemas.microsoft.com/office/drawing/2014/main" id="{D3DAD2D2-4CB5-3846-262C-1E3BA278F224}"/>
              </a:ext>
            </a:extLst>
          </p:cNvPr>
          <p:cNvSpPr/>
          <p:nvPr/>
        </p:nvSpPr>
        <p:spPr>
          <a:xfrm>
            <a:off x="8046173" y="5157982"/>
            <a:ext cx="866674" cy="3810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59</a:t>
            </a:r>
            <a:endParaRPr lang="x-none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Прямоугольник: скругленные углы 9">
            <a:extLst>
              <a:ext uri="{FF2B5EF4-FFF2-40B4-BE49-F238E27FC236}">
                <a16:creationId xmlns:a16="http://schemas.microsoft.com/office/drawing/2014/main" id="{0A9FA4B9-5AC1-AE61-EE10-382E754C55A9}"/>
              </a:ext>
            </a:extLst>
          </p:cNvPr>
          <p:cNvSpPr/>
          <p:nvPr/>
        </p:nvSpPr>
        <p:spPr>
          <a:xfrm>
            <a:off x="1047154" y="5579669"/>
            <a:ext cx="3842859" cy="383458"/>
          </a:xfrm>
          <a:prstGeom prst="roundRect">
            <a:avLst/>
          </a:prstGeom>
          <a:solidFill>
            <a:srgbClr val="92D050"/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Летальность от инфаркта миокарда %</a:t>
            </a:r>
            <a:endParaRPr lang="x-none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Прямоугольник: скругленные углы 67">
            <a:extLst>
              <a:ext uri="{FF2B5EF4-FFF2-40B4-BE49-F238E27FC236}">
                <a16:creationId xmlns:a16="http://schemas.microsoft.com/office/drawing/2014/main" id="{D3DAD2D2-4CB5-3846-262C-1E3BA278F224}"/>
              </a:ext>
            </a:extLst>
          </p:cNvPr>
          <p:cNvSpPr/>
          <p:nvPr/>
        </p:nvSpPr>
        <p:spPr>
          <a:xfrm>
            <a:off x="8063289" y="5580830"/>
            <a:ext cx="866674" cy="3810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5,8</a:t>
            </a:r>
            <a:endParaRPr lang="x-none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Прямоугольник: скругленные углы 67">
            <a:extLst>
              <a:ext uri="{FF2B5EF4-FFF2-40B4-BE49-F238E27FC236}">
                <a16:creationId xmlns:a16="http://schemas.microsoft.com/office/drawing/2014/main" id="{D3DAD2D2-4CB5-3846-262C-1E3BA278F224}"/>
              </a:ext>
            </a:extLst>
          </p:cNvPr>
          <p:cNvSpPr/>
          <p:nvPr/>
        </p:nvSpPr>
        <p:spPr>
          <a:xfrm>
            <a:off x="7043228" y="5580830"/>
            <a:ext cx="866674" cy="3810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5,8</a:t>
            </a:r>
            <a:endParaRPr lang="x-none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Прямоугольник: скругленные углы 67">
            <a:extLst>
              <a:ext uri="{FF2B5EF4-FFF2-40B4-BE49-F238E27FC236}">
                <a16:creationId xmlns:a16="http://schemas.microsoft.com/office/drawing/2014/main" id="{D3DAD2D2-4CB5-3846-262C-1E3BA278F224}"/>
              </a:ext>
            </a:extLst>
          </p:cNvPr>
          <p:cNvSpPr/>
          <p:nvPr/>
        </p:nvSpPr>
        <p:spPr>
          <a:xfrm>
            <a:off x="5998901" y="5570168"/>
            <a:ext cx="866674" cy="3810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7,2</a:t>
            </a:r>
            <a:endParaRPr lang="x-none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" name="Прямоугольник: скругленные углы 67">
            <a:extLst>
              <a:ext uri="{FF2B5EF4-FFF2-40B4-BE49-F238E27FC236}">
                <a16:creationId xmlns:a16="http://schemas.microsoft.com/office/drawing/2014/main" id="{D3DAD2D2-4CB5-3846-262C-1E3BA278F224}"/>
              </a:ext>
            </a:extLst>
          </p:cNvPr>
          <p:cNvSpPr/>
          <p:nvPr/>
        </p:nvSpPr>
        <p:spPr>
          <a:xfrm>
            <a:off x="4978840" y="5570168"/>
            <a:ext cx="866674" cy="3810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7,6</a:t>
            </a:r>
            <a:endParaRPr lang="x-none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4FB75233-E118-D072-EFF4-C6752A2E55F5}"/>
              </a:ext>
            </a:extLst>
          </p:cNvPr>
          <p:cNvSpPr/>
          <p:nvPr/>
        </p:nvSpPr>
        <p:spPr>
          <a:xfrm>
            <a:off x="1048689" y="2423439"/>
            <a:ext cx="3842859" cy="383458"/>
          </a:xfrm>
          <a:prstGeom prst="roundRect">
            <a:avLst/>
          </a:prstGeom>
          <a:solidFill>
            <a:srgbClr val="92D050"/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операций</a:t>
            </a:r>
            <a:endParaRPr lang="x-none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FE7C7604-BE61-A698-BAFB-92B88CB35A99}"/>
              </a:ext>
            </a:extLst>
          </p:cNvPr>
          <p:cNvSpPr/>
          <p:nvPr/>
        </p:nvSpPr>
        <p:spPr>
          <a:xfrm>
            <a:off x="5000113" y="2404624"/>
            <a:ext cx="866674" cy="383458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2339</a:t>
            </a:r>
            <a:endParaRPr lang="x-none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B69E6CB5-0552-3763-06BF-042DAF658F1F}"/>
              </a:ext>
            </a:extLst>
          </p:cNvPr>
          <p:cNvSpPr/>
          <p:nvPr/>
        </p:nvSpPr>
        <p:spPr>
          <a:xfrm>
            <a:off x="6018605" y="2404624"/>
            <a:ext cx="866674" cy="383458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2730</a:t>
            </a:r>
            <a:endParaRPr lang="x-none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E62D4914-345F-9BEC-1E47-45461A11AA44}"/>
              </a:ext>
            </a:extLst>
          </p:cNvPr>
          <p:cNvSpPr/>
          <p:nvPr/>
        </p:nvSpPr>
        <p:spPr>
          <a:xfrm>
            <a:off x="7032684" y="2413669"/>
            <a:ext cx="866674" cy="383458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2629</a:t>
            </a:r>
            <a:endParaRPr lang="x-none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1FB8F2A9-9368-81EC-0686-A6A8DFC690B8}"/>
              </a:ext>
            </a:extLst>
          </p:cNvPr>
          <p:cNvSpPr/>
          <p:nvPr/>
        </p:nvSpPr>
        <p:spPr>
          <a:xfrm>
            <a:off x="7989247" y="2423439"/>
            <a:ext cx="866674" cy="383458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2638</a:t>
            </a:r>
            <a:endParaRPr lang="x-none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08276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C1FCF6-06AF-0432-FA3D-BEF231DD21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2AFDE53-4478-8AF6-6319-2314B5005A96}"/>
              </a:ext>
            </a:extLst>
          </p:cNvPr>
          <p:cNvSpPr txBox="1"/>
          <p:nvPr/>
        </p:nvSpPr>
        <p:spPr>
          <a:xfrm>
            <a:off x="3894131" y="213756"/>
            <a:ext cx="440377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</a:t>
            </a:r>
          </a:p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стационара</a:t>
            </a:r>
            <a:endParaRPr lang="x-none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3" name="Таблица 32">
            <a:extLst>
              <a:ext uri="{FF2B5EF4-FFF2-40B4-BE49-F238E27FC236}">
                <a16:creationId xmlns:a16="http://schemas.microsoft.com/office/drawing/2014/main" id="{93F52733-AA5C-67EE-0B96-FFAB750C9C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3972164"/>
              </p:ext>
            </p:extLst>
          </p:nvPr>
        </p:nvGraphicFramePr>
        <p:xfrm>
          <a:off x="1202267" y="1796380"/>
          <a:ext cx="8290774" cy="5791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075317">
                  <a:extLst>
                    <a:ext uri="{9D8B030D-6E8A-4147-A177-3AD203B41FA5}">
                      <a16:colId xmlns:a16="http://schemas.microsoft.com/office/drawing/2014/main" val="2954447977"/>
                    </a:ext>
                  </a:extLst>
                </a:gridCol>
                <a:gridCol w="916155">
                  <a:extLst>
                    <a:ext uri="{9D8B030D-6E8A-4147-A177-3AD203B41FA5}">
                      <a16:colId xmlns:a16="http://schemas.microsoft.com/office/drawing/2014/main" val="1737058943"/>
                    </a:ext>
                  </a:extLst>
                </a:gridCol>
                <a:gridCol w="1011899">
                  <a:extLst>
                    <a:ext uri="{9D8B030D-6E8A-4147-A177-3AD203B41FA5}">
                      <a16:colId xmlns:a16="http://schemas.microsoft.com/office/drawing/2014/main" val="3977463284"/>
                    </a:ext>
                  </a:extLst>
                </a:gridCol>
                <a:gridCol w="1071423">
                  <a:extLst>
                    <a:ext uri="{9D8B030D-6E8A-4147-A177-3AD203B41FA5}">
                      <a16:colId xmlns:a16="http://schemas.microsoft.com/office/drawing/2014/main" val="989238715"/>
                    </a:ext>
                  </a:extLst>
                </a:gridCol>
                <a:gridCol w="1215980">
                  <a:extLst>
                    <a:ext uri="{9D8B030D-6E8A-4147-A177-3AD203B41FA5}">
                      <a16:colId xmlns:a16="http://schemas.microsoft.com/office/drawing/2014/main" val="3737723862"/>
                    </a:ext>
                  </a:extLst>
                </a:gridCol>
              </a:tblGrid>
              <a:tr h="453371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Статистические показатели коечного фонда:</a:t>
                      </a:r>
                      <a:endParaRPr lang="x-none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2022 г.</a:t>
                      </a:r>
                      <a:endParaRPr lang="x-none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 г.</a:t>
                      </a:r>
                      <a:endParaRPr lang="x-none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г.</a:t>
                      </a:r>
                      <a:endParaRPr lang="x-none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2025 г.</a:t>
                      </a:r>
                      <a:endParaRPr lang="x-none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27252719"/>
                  </a:ext>
                </a:extLst>
              </a:tr>
            </a:tbl>
          </a:graphicData>
        </a:graphic>
      </p:graphicFrame>
      <p:grpSp>
        <p:nvGrpSpPr>
          <p:cNvPr id="45" name="Группа 44">
            <a:extLst>
              <a:ext uri="{FF2B5EF4-FFF2-40B4-BE49-F238E27FC236}">
                <a16:creationId xmlns:a16="http://schemas.microsoft.com/office/drawing/2014/main" id="{C04B5577-8D99-4228-61B1-843C55D32080}"/>
              </a:ext>
            </a:extLst>
          </p:cNvPr>
          <p:cNvGrpSpPr/>
          <p:nvPr/>
        </p:nvGrpSpPr>
        <p:grpSpPr>
          <a:xfrm>
            <a:off x="1403911" y="2497667"/>
            <a:ext cx="5877422" cy="3066312"/>
            <a:chOff x="6309341" y="2387639"/>
            <a:chExt cx="5818155" cy="2977338"/>
          </a:xfrm>
        </p:grpSpPr>
        <p:sp>
          <p:nvSpPr>
            <p:cNvPr id="13" name="Прямоугольник: скругленные углы 12">
              <a:extLst>
                <a:ext uri="{FF2B5EF4-FFF2-40B4-BE49-F238E27FC236}">
                  <a16:creationId xmlns:a16="http://schemas.microsoft.com/office/drawing/2014/main" id="{616C24F0-8512-608D-157C-307F020BB1B2}"/>
                </a:ext>
              </a:extLst>
            </p:cNvPr>
            <p:cNvSpPr/>
            <p:nvPr/>
          </p:nvSpPr>
          <p:spPr>
            <a:xfrm>
              <a:off x="6309341" y="2387639"/>
              <a:ext cx="3552826" cy="455640"/>
            </a:xfrm>
            <a:prstGeom prst="roundRect">
              <a:avLst/>
            </a:prstGeom>
            <a:solidFill>
              <a:srgbClr val="92D050"/>
            </a:solidFill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rtl="0">
                <a:defRPr/>
              </a:pPr>
              <a:r>
                <a:rPr lang="ru-RU" sz="16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Проведено койко - дней</a:t>
              </a:r>
              <a:endParaRPr lang="x-none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Прямоугольник: скругленные углы 15">
              <a:extLst>
                <a:ext uri="{FF2B5EF4-FFF2-40B4-BE49-F238E27FC236}">
                  <a16:creationId xmlns:a16="http://schemas.microsoft.com/office/drawing/2014/main" id="{1051AD00-A9A7-D86C-6B3A-D3B0ABF9BC7B}"/>
                </a:ext>
              </a:extLst>
            </p:cNvPr>
            <p:cNvSpPr/>
            <p:nvPr/>
          </p:nvSpPr>
          <p:spPr>
            <a:xfrm>
              <a:off x="6309341" y="3035465"/>
              <a:ext cx="3552826" cy="455640"/>
            </a:xfrm>
            <a:prstGeom prst="roundRect">
              <a:avLst/>
            </a:prstGeom>
            <a:solidFill>
              <a:srgbClr val="92D050"/>
            </a:solidFill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Работа койки</a:t>
              </a:r>
              <a:endParaRPr lang="x-none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Прямоугольник: скругленные углы 16">
              <a:extLst>
                <a:ext uri="{FF2B5EF4-FFF2-40B4-BE49-F238E27FC236}">
                  <a16:creationId xmlns:a16="http://schemas.microsoft.com/office/drawing/2014/main" id="{9E00E7C3-0537-5760-35A2-0E9FF8E6D153}"/>
                </a:ext>
              </a:extLst>
            </p:cNvPr>
            <p:cNvSpPr/>
            <p:nvPr/>
          </p:nvSpPr>
          <p:spPr>
            <a:xfrm>
              <a:off x="6309341" y="3660089"/>
              <a:ext cx="3552826" cy="455640"/>
            </a:xfrm>
            <a:prstGeom prst="roundRect">
              <a:avLst/>
            </a:prstGeom>
            <a:solidFill>
              <a:srgbClr val="92D050"/>
            </a:solidFill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Оборот койки</a:t>
              </a:r>
              <a:endParaRPr lang="x-none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" name="Прямоугольник: скругленные углы 17">
              <a:extLst>
                <a:ext uri="{FF2B5EF4-FFF2-40B4-BE49-F238E27FC236}">
                  <a16:creationId xmlns:a16="http://schemas.microsoft.com/office/drawing/2014/main" id="{A8882CF4-581C-86E4-F4A7-A24184CE451F}"/>
                </a:ext>
              </a:extLst>
            </p:cNvPr>
            <p:cNvSpPr/>
            <p:nvPr/>
          </p:nvSpPr>
          <p:spPr>
            <a:xfrm>
              <a:off x="6309341" y="4284713"/>
              <a:ext cx="3552826" cy="455640"/>
            </a:xfrm>
            <a:prstGeom prst="roundRect">
              <a:avLst/>
            </a:prstGeom>
            <a:solidFill>
              <a:srgbClr val="92D050"/>
            </a:solidFill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Среднее пребывание</a:t>
              </a:r>
              <a:endParaRPr lang="x-none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Прямоугольник: скругленные углы 18">
              <a:extLst>
                <a:ext uri="{FF2B5EF4-FFF2-40B4-BE49-F238E27FC236}">
                  <a16:creationId xmlns:a16="http://schemas.microsoft.com/office/drawing/2014/main" id="{A86211CC-EE29-F172-A07C-7450BCA2792E}"/>
                </a:ext>
              </a:extLst>
            </p:cNvPr>
            <p:cNvSpPr/>
            <p:nvPr/>
          </p:nvSpPr>
          <p:spPr>
            <a:xfrm>
              <a:off x="6309341" y="4909337"/>
              <a:ext cx="3552826" cy="455640"/>
            </a:xfrm>
            <a:prstGeom prst="roundRect">
              <a:avLst/>
            </a:prstGeom>
            <a:solidFill>
              <a:srgbClr val="92D050"/>
            </a:solidFill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Простой койки</a:t>
              </a:r>
              <a:endParaRPr lang="x-none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" name="Прямоугольник: скругленные углы 33">
              <a:extLst>
                <a:ext uri="{FF2B5EF4-FFF2-40B4-BE49-F238E27FC236}">
                  <a16:creationId xmlns:a16="http://schemas.microsoft.com/office/drawing/2014/main" id="{3FE9859B-52BD-7F42-C169-C9F27E8167D5}"/>
                </a:ext>
              </a:extLst>
            </p:cNvPr>
            <p:cNvSpPr/>
            <p:nvPr/>
          </p:nvSpPr>
          <p:spPr>
            <a:xfrm>
              <a:off x="9953624" y="2389907"/>
              <a:ext cx="1038226" cy="453371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45 330</a:t>
              </a:r>
              <a:endParaRPr lang="x-none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Прямоугольник: скругленные углы 34">
              <a:extLst>
                <a:ext uri="{FF2B5EF4-FFF2-40B4-BE49-F238E27FC236}">
                  <a16:creationId xmlns:a16="http://schemas.microsoft.com/office/drawing/2014/main" id="{EBF42D29-D393-E9CD-C5FF-93FE544B01B5}"/>
                </a:ext>
              </a:extLst>
            </p:cNvPr>
            <p:cNvSpPr/>
            <p:nvPr/>
          </p:nvSpPr>
          <p:spPr>
            <a:xfrm>
              <a:off x="11089270" y="2387639"/>
              <a:ext cx="956797" cy="455639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45 472</a:t>
              </a:r>
              <a:endParaRPr lang="x-none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Прямоугольник: скругленные углы 35">
              <a:extLst>
                <a:ext uri="{FF2B5EF4-FFF2-40B4-BE49-F238E27FC236}">
                  <a16:creationId xmlns:a16="http://schemas.microsoft.com/office/drawing/2014/main" id="{A0D703B5-70BA-137F-3BA6-ABB33805423B}"/>
                </a:ext>
              </a:extLst>
            </p:cNvPr>
            <p:cNvSpPr/>
            <p:nvPr/>
          </p:nvSpPr>
          <p:spPr>
            <a:xfrm>
              <a:off x="9953624" y="3035465"/>
              <a:ext cx="1038226" cy="453371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x-none" sz="16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ru-RU" sz="16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17,9</a:t>
              </a:r>
              <a:endParaRPr lang="x-none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7" name="Прямоугольник: скругленные углы 36">
              <a:extLst>
                <a:ext uri="{FF2B5EF4-FFF2-40B4-BE49-F238E27FC236}">
                  <a16:creationId xmlns:a16="http://schemas.microsoft.com/office/drawing/2014/main" id="{017F3722-FC7D-17FA-821C-27FCA8CCB631}"/>
                </a:ext>
              </a:extLst>
            </p:cNvPr>
            <p:cNvSpPr/>
            <p:nvPr/>
          </p:nvSpPr>
          <p:spPr>
            <a:xfrm>
              <a:off x="11089270" y="3035464"/>
              <a:ext cx="1038226" cy="453371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x-none" sz="16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ru-RU" sz="16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45,8</a:t>
              </a:r>
              <a:endParaRPr lang="x-none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" name="Прямоугольник: скругленные углы 37">
              <a:extLst>
                <a:ext uri="{FF2B5EF4-FFF2-40B4-BE49-F238E27FC236}">
                  <a16:creationId xmlns:a16="http://schemas.microsoft.com/office/drawing/2014/main" id="{C790E1CA-F814-26EE-D898-2261CC89A75F}"/>
                </a:ext>
              </a:extLst>
            </p:cNvPr>
            <p:cNvSpPr/>
            <p:nvPr/>
          </p:nvSpPr>
          <p:spPr>
            <a:xfrm>
              <a:off x="9953624" y="3662358"/>
              <a:ext cx="1038226" cy="453371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24,1</a:t>
              </a:r>
              <a:endParaRPr lang="x-none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9" name="Прямоугольник: скругленные углы 38">
              <a:extLst>
                <a:ext uri="{FF2B5EF4-FFF2-40B4-BE49-F238E27FC236}">
                  <a16:creationId xmlns:a16="http://schemas.microsoft.com/office/drawing/2014/main" id="{8334661C-DDA4-DF82-12D4-F7BC9A46241E}"/>
                </a:ext>
              </a:extLst>
            </p:cNvPr>
            <p:cNvSpPr/>
            <p:nvPr/>
          </p:nvSpPr>
          <p:spPr>
            <a:xfrm>
              <a:off x="11077575" y="3660089"/>
              <a:ext cx="1038226" cy="453371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30,1</a:t>
              </a:r>
              <a:endParaRPr lang="x-none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0" name="Прямоугольник: скругленные углы 39">
              <a:extLst>
                <a:ext uri="{FF2B5EF4-FFF2-40B4-BE49-F238E27FC236}">
                  <a16:creationId xmlns:a16="http://schemas.microsoft.com/office/drawing/2014/main" id="{8F3E51C0-2F40-A870-2A96-7E7EA02183B6}"/>
                </a:ext>
              </a:extLst>
            </p:cNvPr>
            <p:cNvSpPr/>
            <p:nvPr/>
          </p:nvSpPr>
          <p:spPr>
            <a:xfrm>
              <a:off x="9953624" y="4286982"/>
              <a:ext cx="1038226" cy="453371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9,0</a:t>
              </a:r>
              <a:endParaRPr lang="x-none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" name="Прямоугольник: скругленные углы 40">
              <a:extLst>
                <a:ext uri="{FF2B5EF4-FFF2-40B4-BE49-F238E27FC236}">
                  <a16:creationId xmlns:a16="http://schemas.microsoft.com/office/drawing/2014/main" id="{E4FE28C5-087C-7E82-8112-102B830356F8}"/>
                </a:ext>
              </a:extLst>
            </p:cNvPr>
            <p:cNvSpPr/>
            <p:nvPr/>
          </p:nvSpPr>
          <p:spPr>
            <a:xfrm>
              <a:off x="11089270" y="4278524"/>
              <a:ext cx="1038226" cy="453371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8,20</a:t>
              </a:r>
              <a:endParaRPr lang="x-none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2" name="Прямоугольник: скругленные углы 41">
              <a:extLst>
                <a:ext uri="{FF2B5EF4-FFF2-40B4-BE49-F238E27FC236}">
                  <a16:creationId xmlns:a16="http://schemas.microsoft.com/office/drawing/2014/main" id="{B1946B69-1234-A83E-252A-553D638A325B}"/>
                </a:ext>
              </a:extLst>
            </p:cNvPr>
            <p:cNvSpPr/>
            <p:nvPr/>
          </p:nvSpPr>
          <p:spPr>
            <a:xfrm>
              <a:off x="9967911" y="4911606"/>
              <a:ext cx="1038226" cy="453371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6,1</a:t>
              </a:r>
              <a:endParaRPr lang="x-none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" name="Прямоугольник: скругленные углы 42">
              <a:extLst>
                <a:ext uri="{FF2B5EF4-FFF2-40B4-BE49-F238E27FC236}">
                  <a16:creationId xmlns:a16="http://schemas.microsoft.com/office/drawing/2014/main" id="{1946D64D-FBED-6DDB-B0E0-0760F6993C0B}"/>
                </a:ext>
              </a:extLst>
            </p:cNvPr>
            <p:cNvSpPr/>
            <p:nvPr/>
          </p:nvSpPr>
          <p:spPr>
            <a:xfrm>
              <a:off x="11077575" y="4909337"/>
              <a:ext cx="1038226" cy="453371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x-none" sz="16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3,</a:t>
              </a:r>
              <a:r>
                <a:rPr lang="ru-RU" sz="16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x-none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74F481D3-29E2-F49D-AAFB-B61D1E396C9D}"/>
              </a:ext>
            </a:extLst>
          </p:cNvPr>
          <p:cNvSpPr/>
          <p:nvPr/>
        </p:nvSpPr>
        <p:spPr>
          <a:xfrm>
            <a:off x="7357569" y="2492994"/>
            <a:ext cx="966543" cy="46925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43 720</a:t>
            </a:r>
            <a:endParaRPr lang="x-none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8A2F02F1-5514-3647-A496-49EB812D68F3}"/>
              </a:ext>
            </a:extLst>
          </p:cNvPr>
          <p:cNvSpPr/>
          <p:nvPr/>
        </p:nvSpPr>
        <p:spPr>
          <a:xfrm>
            <a:off x="8422524" y="2533907"/>
            <a:ext cx="1017696" cy="428343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43 905</a:t>
            </a:r>
            <a:endParaRPr lang="x-none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9E1139D3-C1A1-A63D-CDBA-4D1C2C106F75}"/>
              </a:ext>
            </a:extLst>
          </p:cNvPr>
          <p:cNvSpPr/>
          <p:nvPr/>
        </p:nvSpPr>
        <p:spPr>
          <a:xfrm>
            <a:off x="7385276" y="3164850"/>
            <a:ext cx="944859" cy="502807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236,3</a:t>
            </a:r>
            <a:endParaRPr lang="x-none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D8A67680-D232-FBDC-BF1A-E62B4D64D8C3}"/>
              </a:ext>
            </a:extLst>
          </p:cNvPr>
          <p:cNvSpPr/>
          <p:nvPr/>
        </p:nvSpPr>
        <p:spPr>
          <a:xfrm>
            <a:off x="8422524" y="3154851"/>
            <a:ext cx="1003595" cy="476918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250,8</a:t>
            </a:r>
            <a:endParaRPr lang="x-none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Прямоугольник: скругленные углы 45">
            <a:extLst>
              <a:ext uri="{FF2B5EF4-FFF2-40B4-BE49-F238E27FC236}">
                <a16:creationId xmlns:a16="http://schemas.microsoft.com/office/drawing/2014/main" id="{FAEB7041-9B90-A1B1-78D5-567E584E8A93}"/>
              </a:ext>
            </a:extLst>
          </p:cNvPr>
          <p:cNvSpPr/>
          <p:nvPr/>
        </p:nvSpPr>
        <p:spPr>
          <a:xfrm>
            <a:off x="7385276" y="3808142"/>
            <a:ext cx="966543" cy="466919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28,6</a:t>
            </a:r>
            <a:endParaRPr lang="x-none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Прямоугольник: скругленные углы 46">
            <a:extLst>
              <a:ext uri="{FF2B5EF4-FFF2-40B4-BE49-F238E27FC236}">
                <a16:creationId xmlns:a16="http://schemas.microsoft.com/office/drawing/2014/main" id="{5132FA42-7138-1C3B-62CA-4A3CCF767FF8}"/>
              </a:ext>
            </a:extLst>
          </p:cNvPr>
          <p:cNvSpPr/>
          <p:nvPr/>
        </p:nvSpPr>
        <p:spPr>
          <a:xfrm>
            <a:off x="8422524" y="3810480"/>
            <a:ext cx="942912" cy="466919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29,7</a:t>
            </a:r>
            <a:endParaRPr lang="x-none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Прямоугольник: скругленные углы 47">
            <a:extLst>
              <a:ext uri="{FF2B5EF4-FFF2-40B4-BE49-F238E27FC236}">
                <a16:creationId xmlns:a16="http://schemas.microsoft.com/office/drawing/2014/main" id="{6BF99001-0BEE-F295-FE70-8667D1389574}"/>
              </a:ext>
            </a:extLst>
          </p:cNvPr>
          <p:cNvSpPr/>
          <p:nvPr/>
        </p:nvSpPr>
        <p:spPr>
          <a:xfrm>
            <a:off x="8409023" y="4480947"/>
            <a:ext cx="956413" cy="44859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8,4</a:t>
            </a:r>
            <a:endParaRPr lang="x-none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Прямоугольник: скругленные углы 48">
            <a:extLst>
              <a:ext uri="{FF2B5EF4-FFF2-40B4-BE49-F238E27FC236}">
                <a16:creationId xmlns:a16="http://schemas.microsoft.com/office/drawing/2014/main" id="{1E89A265-0BC4-0123-37EE-5E8DAFB2DF83}"/>
              </a:ext>
            </a:extLst>
          </p:cNvPr>
          <p:cNvSpPr/>
          <p:nvPr/>
        </p:nvSpPr>
        <p:spPr>
          <a:xfrm>
            <a:off x="7373722" y="4462623"/>
            <a:ext cx="956413" cy="466919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8,3</a:t>
            </a:r>
            <a:endParaRPr lang="x-none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" name="Прямоугольник: скругленные углы 49">
            <a:extLst>
              <a:ext uri="{FF2B5EF4-FFF2-40B4-BE49-F238E27FC236}">
                <a16:creationId xmlns:a16="http://schemas.microsoft.com/office/drawing/2014/main" id="{0DBC7147-1410-4853-D343-1E7D43B3B2EC}"/>
              </a:ext>
            </a:extLst>
          </p:cNvPr>
          <p:cNvSpPr/>
          <p:nvPr/>
        </p:nvSpPr>
        <p:spPr>
          <a:xfrm>
            <a:off x="7395405" y="5067924"/>
            <a:ext cx="956414" cy="46925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3,60</a:t>
            </a:r>
            <a:endParaRPr lang="x-none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Прямоугольник: скругленные углы 50">
            <a:extLst>
              <a:ext uri="{FF2B5EF4-FFF2-40B4-BE49-F238E27FC236}">
                <a16:creationId xmlns:a16="http://schemas.microsoft.com/office/drawing/2014/main" id="{1E8264A3-ADF9-04E3-7CF4-F80389589000}"/>
              </a:ext>
            </a:extLst>
          </p:cNvPr>
          <p:cNvSpPr/>
          <p:nvPr/>
        </p:nvSpPr>
        <p:spPr>
          <a:xfrm>
            <a:off x="8422524" y="5067924"/>
            <a:ext cx="899321" cy="46925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3,00</a:t>
            </a:r>
            <a:endParaRPr lang="x-none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284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6B476A-DADA-A5C4-9062-91BFB2715A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1A64D60-2025-0015-C0DA-FA567F04FA23}"/>
              </a:ext>
            </a:extLst>
          </p:cNvPr>
          <p:cNvSpPr txBox="1"/>
          <p:nvPr/>
        </p:nvSpPr>
        <p:spPr>
          <a:xfrm>
            <a:off x="1303867" y="150983"/>
            <a:ext cx="954193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Ежегодно проводится свыше 5000 оперативных вмешательств</a:t>
            </a:r>
            <a:endParaRPr lang="x-none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082E78A6-FD3A-5B5F-1880-59F1BA8DCF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891997"/>
              </p:ext>
            </p:extLst>
          </p:nvPr>
        </p:nvGraphicFramePr>
        <p:xfrm>
          <a:off x="0" y="1635771"/>
          <a:ext cx="11942593" cy="481015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90600">
                  <a:extLst>
                    <a:ext uri="{9D8B030D-6E8A-4147-A177-3AD203B41FA5}">
                      <a16:colId xmlns:a16="http://schemas.microsoft.com/office/drawing/2014/main" val="272553911"/>
                    </a:ext>
                  </a:extLst>
                </a:gridCol>
                <a:gridCol w="1397000">
                  <a:extLst>
                    <a:ext uri="{9D8B030D-6E8A-4147-A177-3AD203B41FA5}">
                      <a16:colId xmlns:a16="http://schemas.microsoft.com/office/drawing/2014/main" val="288176037"/>
                    </a:ext>
                  </a:extLst>
                </a:gridCol>
                <a:gridCol w="1667933">
                  <a:extLst>
                    <a:ext uri="{9D8B030D-6E8A-4147-A177-3AD203B41FA5}">
                      <a16:colId xmlns:a16="http://schemas.microsoft.com/office/drawing/2014/main" val="968124530"/>
                    </a:ext>
                  </a:extLst>
                </a:gridCol>
                <a:gridCol w="1634067">
                  <a:extLst>
                    <a:ext uri="{9D8B030D-6E8A-4147-A177-3AD203B41FA5}">
                      <a16:colId xmlns:a16="http://schemas.microsoft.com/office/drawing/2014/main" val="176025016"/>
                    </a:ext>
                  </a:extLst>
                </a:gridCol>
                <a:gridCol w="1642533">
                  <a:extLst>
                    <a:ext uri="{9D8B030D-6E8A-4147-A177-3AD203B41FA5}">
                      <a16:colId xmlns:a16="http://schemas.microsoft.com/office/drawing/2014/main" val="855444652"/>
                    </a:ext>
                  </a:extLst>
                </a:gridCol>
                <a:gridCol w="1591733">
                  <a:extLst>
                    <a:ext uri="{9D8B030D-6E8A-4147-A177-3AD203B41FA5}">
                      <a16:colId xmlns:a16="http://schemas.microsoft.com/office/drawing/2014/main" val="1772851334"/>
                    </a:ext>
                  </a:extLst>
                </a:gridCol>
                <a:gridCol w="1519813">
                  <a:extLst>
                    <a:ext uri="{9D8B030D-6E8A-4147-A177-3AD203B41FA5}">
                      <a16:colId xmlns:a16="http://schemas.microsoft.com/office/drawing/2014/main" val="2052781918"/>
                    </a:ext>
                  </a:extLst>
                </a:gridCol>
                <a:gridCol w="1498914">
                  <a:extLst>
                    <a:ext uri="{9D8B030D-6E8A-4147-A177-3AD203B41FA5}">
                      <a16:colId xmlns:a16="http://schemas.microsoft.com/office/drawing/2014/main" val="362050904"/>
                    </a:ext>
                  </a:extLst>
                </a:gridCol>
              </a:tblGrid>
              <a:tr h="630178">
                <a:tc>
                  <a:txBody>
                    <a:bodyPr/>
                    <a:lstStyle/>
                    <a:p>
                      <a:pPr algn="ctr"/>
                      <a:endParaRPr lang="x-none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solidFill>
                            <a:srgbClr val="00B05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КАГ</a:t>
                      </a:r>
                      <a:endParaRPr lang="x-none" sz="1200" b="1" dirty="0">
                        <a:solidFill>
                          <a:srgbClr val="00B05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solidFill>
                            <a:srgbClr val="00B05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</a:t>
                      </a:r>
                      <a:endParaRPr lang="x-none" sz="1200" b="1" dirty="0">
                        <a:solidFill>
                          <a:srgbClr val="00B05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solidFill>
                            <a:srgbClr val="00B05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</a:t>
                      </a:r>
                      <a:endParaRPr lang="x-none" sz="1200" b="1" dirty="0">
                        <a:solidFill>
                          <a:srgbClr val="00B05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solidFill>
                            <a:srgbClr val="00B05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ППС</a:t>
                      </a:r>
                      <a:endParaRPr lang="x-none" sz="1200" b="1" dirty="0">
                        <a:solidFill>
                          <a:srgbClr val="00B05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solidFill>
                            <a:srgbClr val="00B05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сердце</a:t>
                      </a:r>
                      <a:endParaRPr lang="x-none" sz="1200" b="1" dirty="0">
                        <a:solidFill>
                          <a:srgbClr val="00B05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solidFill>
                            <a:srgbClr val="00B05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артериях</a:t>
                      </a:r>
                      <a:endParaRPr lang="x-none" sz="1200" b="1" dirty="0">
                        <a:solidFill>
                          <a:srgbClr val="00B05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ЭФИ РЧА</a:t>
                      </a:r>
                    </a:p>
                    <a:p>
                      <a:pPr algn="ctr"/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ЭКС</a:t>
                      </a:r>
                    </a:p>
                    <a:p>
                      <a:pPr algn="ctr"/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ИКД</a:t>
                      </a:r>
                    </a:p>
                    <a:p>
                      <a:pPr algn="ctr"/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Криоабляция</a:t>
                      </a:r>
                      <a:endParaRPr lang="x-none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86690442"/>
                  </a:ext>
                </a:extLst>
              </a:tr>
              <a:tr h="286959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rgbClr val="00B05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 г. </a:t>
                      </a:r>
                      <a:endParaRPr lang="x-none" sz="1400" b="1" dirty="0">
                        <a:solidFill>
                          <a:srgbClr val="00B05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2427</a:t>
                      </a:r>
                      <a:endParaRPr lang="x-none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395</a:t>
                      </a:r>
                      <a:endParaRPr lang="x-none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262</a:t>
                      </a:r>
                      <a:endParaRPr lang="x-none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</a:t>
                      </a:r>
                      <a:endParaRPr lang="x-none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1652</a:t>
                      </a:r>
                      <a:endParaRPr lang="x-none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504</a:t>
                      </a:r>
                      <a:endParaRPr lang="x-none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5665541"/>
                  </a:ext>
                </a:extLst>
              </a:tr>
              <a:tr h="454484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rgbClr val="00B05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 г.</a:t>
                      </a:r>
                    </a:p>
                    <a:p>
                      <a:pPr algn="ctr"/>
                      <a:endParaRPr lang="x-none" sz="1400" b="1" dirty="0">
                        <a:solidFill>
                          <a:srgbClr val="00B05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2636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407</a:t>
                      </a:r>
                      <a:endParaRPr lang="x-none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1580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315</a:t>
                      </a: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7492948"/>
                  </a:ext>
                </a:extLst>
              </a:tr>
              <a:tr h="354973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rgbClr val="00B05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г.</a:t>
                      </a:r>
                      <a:endParaRPr lang="x-none" sz="1400" b="1" dirty="0">
                        <a:solidFill>
                          <a:srgbClr val="00B05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2332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407</a:t>
                      </a:r>
                      <a:endParaRPr lang="x-none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x-none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93958495"/>
                  </a:ext>
                </a:extLst>
              </a:tr>
              <a:tr h="454484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rgbClr val="00B05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г.</a:t>
                      </a:r>
                      <a:endParaRPr lang="x-none" sz="1400" b="1" dirty="0">
                        <a:solidFill>
                          <a:srgbClr val="00B05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2252</a:t>
                      </a:r>
                      <a:endParaRPr lang="x-none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437</a:t>
                      </a:r>
                      <a:endParaRPr lang="x-none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336</a:t>
                      </a:r>
                      <a:endParaRPr lang="x-none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</a:t>
                      </a:r>
                      <a:endParaRPr lang="x-none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1682</a:t>
                      </a:r>
                      <a:endParaRPr lang="x-none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731</a:t>
                      </a:r>
                      <a:endParaRPr lang="x-none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x-none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99367856"/>
                  </a:ext>
                </a:extLst>
              </a:tr>
              <a:tr h="642383">
                <a:tc>
                  <a:txBody>
                    <a:bodyPr/>
                    <a:lstStyle/>
                    <a:p>
                      <a:pPr algn="ctr"/>
                      <a:endParaRPr lang="x-none" sz="1400" dirty="0">
                        <a:solidFill>
                          <a:srgbClr val="00B05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solidFill>
                            <a:srgbClr val="00B05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ЧТКА</a:t>
                      </a:r>
                      <a:endParaRPr lang="x-none" sz="1200" b="1" dirty="0">
                        <a:solidFill>
                          <a:srgbClr val="00B05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>
                          <a:solidFill>
                            <a:srgbClr val="00B05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</a:t>
                      </a:r>
                      <a:endParaRPr lang="x-none" sz="1200" b="1" dirty="0">
                        <a:solidFill>
                          <a:srgbClr val="00B05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>
                          <a:solidFill>
                            <a:srgbClr val="00B05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ОИМ</a:t>
                      </a:r>
                      <a:endParaRPr lang="x-none" sz="1200" b="1" dirty="0">
                        <a:solidFill>
                          <a:srgbClr val="00B05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solidFill>
                            <a:srgbClr val="00B05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ВПС</a:t>
                      </a:r>
                      <a:endParaRPr lang="x-none" sz="1200" b="1" dirty="0">
                        <a:solidFill>
                          <a:srgbClr val="00B05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solidFill>
                            <a:srgbClr val="00B05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магистральных сосудах</a:t>
                      </a:r>
                      <a:endParaRPr lang="x-none" sz="1200" b="1" dirty="0">
                        <a:solidFill>
                          <a:srgbClr val="00B05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solidFill>
                            <a:srgbClr val="00B05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венозной системе</a:t>
                      </a:r>
                      <a:endParaRPr lang="x-none" sz="1200" b="1" dirty="0">
                        <a:solidFill>
                          <a:srgbClr val="00B05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x-none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79358833"/>
                  </a:ext>
                </a:extLst>
              </a:tr>
              <a:tr h="411526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rgbClr val="00B05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 г.</a:t>
                      </a:r>
                      <a:endParaRPr lang="x-none" sz="1400" b="1" dirty="0">
                        <a:solidFill>
                          <a:srgbClr val="00B05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1155</a:t>
                      </a:r>
                      <a:endParaRPr lang="x-none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352</a:t>
                      </a:r>
                      <a:endParaRPr lang="x-none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</a:t>
                      </a:r>
                      <a:endParaRPr lang="x-none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89</a:t>
                      </a:r>
                      <a:endParaRPr lang="x-none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433</a:t>
                      </a:r>
                      <a:endParaRPr lang="x-none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  <a:endParaRPr lang="x-none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142</a:t>
                      </a:r>
                      <a:endParaRPr lang="x-none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85094766"/>
                  </a:ext>
                </a:extLst>
              </a:tr>
              <a:tr h="411526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rgbClr val="00B05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 г.</a:t>
                      </a:r>
                      <a:endParaRPr lang="x-none" sz="1400" b="1" dirty="0">
                        <a:solidFill>
                          <a:srgbClr val="00B05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1186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348</a:t>
                      </a:r>
                      <a:endParaRPr lang="x-none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46590466"/>
                  </a:ext>
                </a:extLst>
              </a:tr>
              <a:tr h="541061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rgbClr val="00B05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г.</a:t>
                      </a:r>
                      <a:endParaRPr lang="x-none" sz="1400" b="1" dirty="0">
                        <a:solidFill>
                          <a:srgbClr val="00B05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1058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281</a:t>
                      </a:r>
                      <a:endParaRPr lang="x-none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346</a:t>
                      </a:r>
                      <a:endParaRPr lang="x-none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75518411"/>
                  </a:ext>
                </a:extLst>
              </a:tr>
              <a:tr h="541061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rgbClr val="00B05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г.</a:t>
                      </a:r>
                      <a:endParaRPr lang="x-none" sz="1400" b="1" dirty="0">
                        <a:solidFill>
                          <a:srgbClr val="00B05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990</a:t>
                      </a:r>
                      <a:endParaRPr lang="x-none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390</a:t>
                      </a:r>
                      <a:endParaRPr lang="x-none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</a:t>
                      </a:r>
                      <a:endParaRPr lang="x-none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</a:t>
                      </a:r>
                      <a:endParaRPr lang="x-none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671</a:t>
                      </a:r>
                      <a:endParaRPr lang="x-none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x-none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368</a:t>
                      </a:r>
                      <a:endParaRPr lang="x-none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76182804"/>
                  </a:ext>
                </a:extLst>
              </a:tr>
            </a:tbl>
          </a:graphicData>
        </a:graphic>
      </p:graphicFrame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45898909-E7A6-5B85-9651-08471AAFC274}"/>
              </a:ext>
            </a:extLst>
          </p:cNvPr>
          <p:cNvSpPr/>
          <p:nvPr/>
        </p:nvSpPr>
        <p:spPr>
          <a:xfrm>
            <a:off x="10529676" y="836109"/>
            <a:ext cx="1662324" cy="618798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Аритмологические операции</a:t>
            </a:r>
            <a:endParaRPr lang="x-none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B3E12A1C-9E3B-ED6A-FF55-69228002FDD9}"/>
              </a:ext>
            </a:extLst>
          </p:cNvPr>
          <p:cNvSpPr/>
          <p:nvPr/>
        </p:nvSpPr>
        <p:spPr>
          <a:xfrm>
            <a:off x="8948194" y="817315"/>
            <a:ext cx="1422268" cy="618798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Сосудистые операции</a:t>
            </a:r>
            <a:endParaRPr lang="x-none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A7725399-E2A4-62EA-DC53-0E63838A6E8F}"/>
              </a:ext>
            </a:extLst>
          </p:cNvPr>
          <p:cNvSpPr/>
          <p:nvPr/>
        </p:nvSpPr>
        <p:spPr>
          <a:xfrm>
            <a:off x="7409841" y="836109"/>
            <a:ext cx="1422268" cy="618798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Эндоваскулярные операции</a:t>
            </a:r>
            <a:endParaRPr lang="x-none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id="{13E7BB46-4931-1D6D-B638-D46743F39AEE}"/>
              </a:ext>
            </a:extLst>
          </p:cNvPr>
          <p:cNvSpPr/>
          <p:nvPr/>
        </p:nvSpPr>
        <p:spPr>
          <a:xfrm>
            <a:off x="5828359" y="836109"/>
            <a:ext cx="1422268" cy="618798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Пороки сердца</a:t>
            </a:r>
            <a:endParaRPr lang="x-none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id="{D459EA51-99D4-1896-CC50-18C987E66932}"/>
              </a:ext>
            </a:extLst>
          </p:cNvPr>
          <p:cNvSpPr/>
          <p:nvPr/>
        </p:nvSpPr>
        <p:spPr>
          <a:xfrm>
            <a:off x="4200443" y="817315"/>
            <a:ext cx="1422268" cy="618798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АКШ</a:t>
            </a:r>
            <a:endParaRPr lang="x-none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id="{BBC3FC0C-C555-6D29-F597-761745131871}"/>
              </a:ext>
            </a:extLst>
          </p:cNvPr>
          <p:cNvSpPr/>
          <p:nvPr/>
        </p:nvSpPr>
        <p:spPr>
          <a:xfrm>
            <a:off x="2494572" y="817315"/>
            <a:ext cx="1422269" cy="618798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Открытые операции на сердце</a:t>
            </a:r>
            <a:endParaRPr lang="x-none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8E47F8C2-12D0-F98F-9E97-DD6E849C55F8}"/>
              </a:ext>
            </a:extLst>
          </p:cNvPr>
          <p:cNvSpPr/>
          <p:nvPr/>
        </p:nvSpPr>
        <p:spPr>
          <a:xfrm>
            <a:off x="831831" y="817315"/>
            <a:ext cx="1422269" cy="618798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ИБС</a:t>
            </a:r>
            <a:endParaRPr lang="x-none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8D84826-2246-766C-FF39-7D57C80345A2}"/>
              </a:ext>
            </a:extLst>
          </p:cNvPr>
          <p:cNvSpPr txBox="1"/>
          <p:nvPr/>
        </p:nvSpPr>
        <p:spPr>
          <a:xfrm>
            <a:off x="1539126" y="6457442"/>
            <a:ext cx="1022450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Оперативные вмешательства по ВТМУ =2022 год – 177;  2023 год - 181; 2024 год – 213,2025 г. -220</a:t>
            </a:r>
            <a:r>
              <a:rPr lang="ru-RU" sz="1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x-none" sz="16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84090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2185130"/>
              </p:ext>
            </p:extLst>
          </p:nvPr>
        </p:nvGraphicFramePr>
        <p:xfrm>
          <a:off x="0" y="0"/>
          <a:ext cx="12192000" cy="7229139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7061200">
                  <a:extLst>
                    <a:ext uri="{9D8B030D-6E8A-4147-A177-3AD203B41FA5}">
                      <a16:colId xmlns:a16="http://schemas.microsoft.com/office/drawing/2014/main" val="3048738487"/>
                    </a:ext>
                  </a:extLst>
                </a:gridCol>
                <a:gridCol w="10277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801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66092">
                  <a:extLst>
                    <a:ext uri="{9D8B030D-6E8A-4147-A177-3AD203B41FA5}">
                      <a16:colId xmlns:a16="http://schemas.microsoft.com/office/drawing/2014/main" val="3672588008"/>
                    </a:ext>
                  </a:extLst>
                </a:gridCol>
                <a:gridCol w="1556825">
                  <a:extLst>
                    <a:ext uri="{9D8B030D-6E8A-4147-A177-3AD203B41FA5}">
                      <a16:colId xmlns:a16="http://schemas.microsoft.com/office/drawing/2014/main" val="679548704"/>
                    </a:ext>
                  </a:extLst>
                </a:gridCol>
              </a:tblGrid>
              <a:tr h="3798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2000" dirty="0">
                          <a:solidFill>
                            <a:schemeClr val="bg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Кардиохирургия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53585" marR="53585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bg1"/>
                          </a:solidFill>
                          <a:latin typeface="+mj-lt"/>
                        </a:rPr>
                        <a:t>2022г</a:t>
                      </a:r>
                    </a:p>
                  </a:txBody>
                  <a:tcPr marL="53585" marR="53585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2023г</a:t>
                      </a:r>
                      <a:endParaRPr lang="en-US" sz="2000" b="1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85" marR="53585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2024г</a:t>
                      </a:r>
                      <a:endParaRPr lang="en-US" sz="2000" b="1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85" marR="53585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2025г.</a:t>
                      </a:r>
                      <a:endParaRPr lang="en-US" sz="2000" b="1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85" marR="53585" marT="0" marB="0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3041449"/>
                  </a:ext>
                </a:extLst>
              </a:tr>
              <a:tr h="21874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</a:rPr>
                        <a:t>Всего операций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85" marR="53585" marT="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2339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85" marR="5358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</a:rPr>
                        <a:t>2730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85" marR="5358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</a:rPr>
                        <a:t>2629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85" marR="5358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1923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85" marR="53585" marT="0" marB="0" anchor="b"/>
                </a:tc>
                <a:extLst>
                  <a:ext uri="{0D108BD9-81ED-4DB2-BD59-A6C34878D82A}">
                    <a16:rowId xmlns:a16="http://schemas.microsoft.com/office/drawing/2014/main" val="377747329"/>
                  </a:ext>
                </a:extLst>
              </a:tr>
              <a:tr h="21874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Открытые операции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85" marR="53585" marT="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395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85" marR="5358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407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85" marR="5358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</a:rPr>
                        <a:t>407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85" marR="5358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437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85" marR="53585" marT="0" marB="0" anchor="b"/>
                </a:tc>
                <a:extLst>
                  <a:ext uri="{0D108BD9-81ED-4DB2-BD59-A6C34878D82A}">
                    <a16:rowId xmlns:a16="http://schemas.microsoft.com/office/drawing/2014/main" val="2686815016"/>
                  </a:ext>
                </a:extLst>
              </a:tr>
              <a:tr h="21874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С использованием ИК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85" marR="53585" marT="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352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85" marR="5358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48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85" marR="5358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281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85" marR="5358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390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85" marR="53585" marT="0" marB="0" anchor="b"/>
                </a:tc>
                <a:extLst>
                  <a:ext uri="{0D108BD9-81ED-4DB2-BD59-A6C34878D82A}">
                    <a16:rowId xmlns:a16="http://schemas.microsoft.com/office/drawing/2014/main" val="2248499676"/>
                  </a:ext>
                </a:extLst>
              </a:tr>
              <a:tr h="21874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АКШ всего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85" marR="53585" marT="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262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85" marR="5358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302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85" marR="5358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285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85" marR="5358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253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85" marR="53585" marT="0" marB="0" anchor="b"/>
                </a:tc>
                <a:extLst>
                  <a:ext uri="{0D108BD9-81ED-4DB2-BD59-A6C34878D82A}">
                    <a16:rowId xmlns:a16="http://schemas.microsoft.com/office/drawing/2014/main" val="4245947216"/>
                  </a:ext>
                </a:extLst>
              </a:tr>
              <a:tr h="21874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Комбинированные операции на сердце  АКШ+ клапаны)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85" marR="53585" marT="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18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85" marR="5358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85" marR="5358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11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85" marR="5358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85" marR="53585" marT="0" marB="0" anchor="b"/>
                </a:tc>
                <a:extLst>
                  <a:ext uri="{0D108BD9-81ED-4DB2-BD59-A6C34878D82A}">
                    <a16:rowId xmlns:a16="http://schemas.microsoft.com/office/drawing/2014/main" val="3676606358"/>
                  </a:ext>
                </a:extLst>
              </a:tr>
              <a:tr h="21874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Протезирование восходящей аорты + АКШ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85" marR="53585" marT="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85" marR="5358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85" marR="5358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85" marR="5358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85" marR="53585" marT="0" marB="0" anchor="b"/>
                </a:tc>
                <a:extLst>
                  <a:ext uri="{0D108BD9-81ED-4DB2-BD59-A6C34878D82A}">
                    <a16:rowId xmlns:a16="http://schemas.microsoft.com/office/drawing/2014/main" val="3811926210"/>
                  </a:ext>
                </a:extLst>
              </a:tr>
              <a:tr h="21874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Приобретенные пороки сердца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85" marR="53585" marT="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65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85" marR="5358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45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85" marR="5358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65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85" marR="5358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65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85" marR="53585" marT="0" marB="0" anchor="b"/>
                </a:tc>
                <a:extLst>
                  <a:ext uri="{0D108BD9-81ED-4DB2-BD59-A6C34878D82A}">
                    <a16:rowId xmlns:a16="http://schemas.microsoft.com/office/drawing/2014/main" val="1317646738"/>
                  </a:ext>
                </a:extLst>
              </a:tr>
              <a:tr h="21874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Протезирование митрального клапана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85" marR="53585" marT="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14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85" marR="5358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13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85" marR="5358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23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85" marR="5358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85" marR="53585" marT="0" marB="0" anchor="b"/>
                </a:tc>
                <a:extLst>
                  <a:ext uri="{0D108BD9-81ED-4DB2-BD59-A6C34878D82A}">
                    <a16:rowId xmlns:a16="http://schemas.microsoft.com/office/drawing/2014/main" val="1732266616"/>
                  </a:ext>
                </a:extLst>
              </a:tr>
              <a:tr h="21874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Протезирование аортального клапана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85" marR="53585" marT="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85" marR="5358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85" marR="5358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85" marR="5358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12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85" marR="53585" marT="0" marB="0" anchor="b"/>
                </a:tc>
                <a:extLst>
                  <a:ext uri="{0D108BD9-81ED-4DB2-BD59-A6C34878D82A}">
                    <a16:rowId xmlns:a16="http://schemas.microsoft.com/office/drawing/2014/main" val="356686422"/>
                  </a:ext>
                </a:extLst>
              </a:tr>
              <a:tr h="21874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Протезирование аортального митрального  клапана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85" marR="53585" marT="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85" marR="5358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85" marR="5358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85" marR="5358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85" marR="53585" marT="0" marB="0" anchor="b"/>
                </a:tc>
                <a:extLst>
                  <a:ext uri="{0D108BD9-81ED-4DB2-BD59-A6C34878D82A}">
                    <a16:rowId xmlns:a16="http://schemas.microsoft.com/office/drawing/2014/main" val="1967650675"/>
                  </a:ext>
                </a:extLst>
              </a:tr>
              <a:tr h="21874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Протезирование митрального и аортального  клапана + Процедура Манукиана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85" marR="53585" marT="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85" marR="5358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85" marR="5358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85" marR="5358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85" marR="53585" marT="0" marB="0" anchor="b"/>
                </a:tc>
                <a:extLst>
                  <a:ext uri="{0D108BD9-81ED-4DB2-BD59-A6C34878D82A}">
                    <a16:rowId xmlns:a16="http://schemas.microsoft.com/office/drawing/2014/main" val="3856697426"/>
                  </a:ext>
                </a:extLst>
              </a:tr>
              <a:tr h="21874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Протезирование аортального клапана + Процедура Манукиана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85" marR="53585" marT="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85" marR="5358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85" marR="5358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85" marR="5358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85" marR="53585" marT="0" marB="0" anchor="b"/>
                </a:tc>
                <a:extLst>
                  <a:ext uri="{0D108BD9-81ED-4DB2-BD59-A6C34878D82A}">
                    <a16:rowId xmlns:a16="http://schemas.microsoft.com/office/drawing/2014/main" val="3396683370"/>
                  </a:ext>
                </a:extLst>
              </a:tr>
              <a:tr h="21874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Пластика митрального клапана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85" marR="53585" marT="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85" marR="5358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85" marR="5358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85" marR="5358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85" marR="53585" marT="0" marB="0" anchor="b"/>
                </a:tc>
                <a:extLst>
                  <a:ext uri="{0D108BD9-81ED-4DB2-BD59-A6C34878D82A}">
                    <a16:rowId xmlns:a16="http://schemas.microsoft.com/office/drawing/2014/main" val="3424457894"/>
                  </a:ext>
                </a:extLst>
              </a:tr>
              <a:tr h="21874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Протезирование митрального клапана + Пластика трикуспидального клапана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85" marR="53585" marT="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85" marR="5358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85" marR="5358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85" marR="5358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85" marR="53585" marT="0" marB="0" anchor="b"/>
                </a:tc>
                <a:extLst>
                  <a:ext uri="{0D108BD9-81ED-4DB2-BD59-A6C34878D82A}">
                    <a16:rowId xmlns:a16="http://schemas.microsoft.com/office/drawing/2014/main" val="701929935"/>
                  </a:ext>
                </a:extLst>
              </a:tr>
              <a:tr h="22910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Протезирование аортального клапана с пластикой митрального клапана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85" marR="53585" marT="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85" marR="5358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85" marR="5358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85" marR="5358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85" marR="53585" marT="0" marB="0" anchor="b"/>
                </a:tc>
                <a:extLst>
                  <a:ext uri="{0D108BD9-81ED-4DB2-BD59-A6C34878D82A}">
                    <a16:rowId xmlns:a16="http://schemas.microsoft.com/office/drawing/2014/main" val="132827913"/>
                  </a:ext>
                </a:extLst>
              </a:tr>
              <a:tr h="21874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Врожденные пороки взрослые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85" marR="53585" marT="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89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85" marR="5358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85" marR="5358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14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85" marR="5358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85" marR="53585" marT="0" marB="0" anchor="b"/>
                </a:tc>
                <a:extLst>
                  <a:ext uri="{0D108BD9-81ED-4DB2-BD59-A6C34878D82A}">
                    <a16:rowId xmlns:a16="http://schemas.microsoft.com/office/drawing/2014/main" val="3042336983"/>
                  </a:ext>
                </a:extLst>
              </a:tr>
              <a:tr h="21874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Ушивание ДМПП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85" marR="53585" marT="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85" marR="5358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85" marR="5358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85" marR="5358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85" marR="53585" marT="0" marB="0" anchor="b"/>
                </a:tc>
                <a:extLst>
                  <a:ext uri="{0D108BD9-81ED-4DB2-BD59-A6C34878D82A}">
                    <a16:rowId xmlns:a16="http://schemas.microsoft.com/office/drawing/2014/main" val="2059312379"/>
                  </a:ext>
                </a:extLst>
              </a:tr>
              <a:tr h="21874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Пластика ДМПП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85" marR="53585" marT="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85" marR="5358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85" marR="5358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9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85" marR="5358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85" marR="53585" marT="0" marB="0" anchor="b"/>
                </a:tc>
                <a:extLst>
                  <a:ext uri="{0D108BD9-81ED-4DB2-BD59-A6C34878D82A}">
                    <a16:rowId xmlns:a16="http://schemas.microsoft.com/office/drawing/2014/main" val="2307422169"/>
                  </a:ext>
                </a:extLst>
              </a:tr>
              <a:tr h="21874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Имплантация окклюдера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85" marR="53585" marT="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85" marR="5358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85" marR="5358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85" marR="5358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13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85" marR="53585" marT="0" marB="0" anchor="b"/>
                </a:tc>
                <a:extLst>
                  <a:ext uri="{0D108BD9-81ED-4DB2-BD59-A6C34878D82A}">
                    <a16:rowId xmlns:a16="http://schemas.microsoft.com/office/drawing/2014/main" val="3315892491"/>
                  </a:ext>
                </a:extLst>
              </a:tr>
              <a:tr h="21874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Хирургия аорты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85" marR="53585" marT="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11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85" marR="5358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9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85" marR="5358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19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85" marR="5358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17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85" marR="53585" marT="0" marB="0" anchor="b"/>
                </a:tc>
                <a:extLst>
                  <a:ext uri="{0D108BD9-81ED-4DB2-BD59-A6C34878D82A}">
                    <a16:rowId xmlns:a16="http://schemas.microsoft.com/office/drawing/2014/main" val="2262138908"/>
                  </a:ext>
                </a:extLst>
              </a:tr>
              <a:tr h="37626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Протезирование аортального клапана  Протезирование восходящего отдела аорты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85" marR="53585" marT="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85" marR="5358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85" marR="5358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85" marR="5358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85" marR="53585" marT="0" marB="0" anchor="b"/>
                </a:tc>
                <a:extLst>
                  <a:ext uri="{0D108BD9-81ED-4DB2-BD59-A6C34878D82A}">
                    <a16:rowId xmlns:a16="http://schemas.microsoft.com/office/drawing/2014/main" val="806229133"/>
                  </a:ext>
                </a:extLst>
              </a:tr>
              <a:tr h="21874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Протезирование восходящего отдела аорты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85" marR="53585" marT="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85" marR="5358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85" marR="5358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85" marR="5358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85" marR="53585" marT="0" marB="0" anchor="b"/>
                </a:tc>
                <a:extLst>
                  <a:ext uri="{0D108BD9-81ED-4DB2-BD59-A6C34878D82A}">
                    <a16:rowId xmlns:a16="http://schemas.microsoft.com/office/drawing/2014/main" val="2753373998"/>
                  </a:ext>
                </a:extLst>
              </a:tr>
              <a:tr h="21874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Протезирование восходящего отдела аорты+ 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Hemiarcus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85" marR="53585" marT="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85" marR="5358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85" marR="5358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85" marR="5358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85" marR="53585" marT="0" marB="0" anchor="b"/>
                </a:tc>
                <a:extLst>
                  <a:ext uri="{0D108BD9-81ED-4DB2-BD59-A6C34878D82A}">
                    <a16:rowId xmlns:a16="http://schemas.microsoft.com/office/drawing/2014/main" val="4122645272"/>
                  </a:ext>
                </a:extLst>
              </a:tr>
              <a:tr h="21874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Диссекция аорты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85" marR="53585" marT="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85" marR="5358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85" marR="5358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85" marR="5358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85" marR="53585" marT="0" marB="0" anchor="b"/>
                </a:tc>
                <a:extLst>
                  <a:ext uri="{0D108BD9-81ED-4DB2-BD59-A6C34878D82A}">
                    <a16:rowId xmlns:a16="http://schemas.microsoft.com/office/drawing/2014/main" val="3820804950"/>
                  </a:ext>
                </a:extLst>
              </a:tr>
              <a:tr h="21874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Операция Бентала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85" marR="53585" marT="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85" marR="5358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85" marR="5358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85" marR="5358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85" marR="53585" marT="0" marB="0" anchor="b"/>
                </a:tc>
                <a:extLst>
                  <a:ext uri="{0D108BD9-81ED-4DB2-BD59-A6C34878D82A}">
                    <a16:rowId xmlns:a16="http://schemas.microsoft.com/office/drawing/2014/main" val="2304627386"/>
                  </a:ext>
                </a:extLst>
              </a:tr>
              <a:tr h="21874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Эдоваскулярная имплантация другого трансплантанта в грудню аорту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85" marR="53585" marT="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85" marR="5358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85" marR="5358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85" marR="5358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85" marR="53585" marT="0" marB="0" anchor="b"/>
                </a:tc>
                <a:extLst>
                  <a:ext uri="{0D108BD9-81ED-4DB2-BD59-A6C34878D82A}">
                    <a16:rowId xmlns:a16="http://schemas.microsoft.com/office/drawing/2014/main" val="2893429614"/>
                  </a:ext>
                </a:extLst>
              </a:tr>
              <a:tr h="21874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Эдоваскулярная имплантация другого трансплантанта в брюшную аорту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85" marR="53585" marT="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85" marR="5358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85" marR="5358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85" marR="5358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85" marR="53585" marT="0" marB="0" anchor="b"/>
                </a:tc>
                <a:extLst>
                  <a:ext uri="{0D108BD9-81ED-4DB2-BD59-A6C34878D82A}">
                    <a16:rowId xmlns:a16="http://schemas.microsoft.com/office/drawing/2014/main" val="395706654"/>
                  </a:ext>
                </a:extLst>
              </a:tr>
              <a:tr h="21874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TAVI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85" marR="53585" marT="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en-US" sz="10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85" marR="5358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85" marR="5358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85" marR="5358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585" marR="53585" marT="0" marB="0" anchor="b"/>
                </a:tc>
                <a:extLst>
                  <a:ext uri="{0D108BD9-81ED-4DB2-BD59-A6C34878D82A}">
                    <a16:rowId xmlns:a16="http://schemas.microsoft.com/office/drawing/2014/main" val="18841711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156408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FADAE3-512D-0FB9-4DB2-7B9868FCFB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5532" y="0"/>
            <a:ext cx="10972800" cy="633046"/>
          </a:xfrm>
        </p:spPr>
        <p:txBody>
          <a:bodyPr/>
          <a:lstStyle/>
          <a:p>
            <a:r>
              <a:rPr lang="ru-RU" sz="2400" b="1" dirty="0">
                <a:solidFill>
                  <a:srgbClr val="000000"/>
                </a:solidFill>
              </a:rPr>
              <a:t> </a:t>
            </a:r>
            <a:r>
              <a:rPr lang="ru-RU" sz="2800" b="1" dirty="0">
                <a:solidFill>
                  <a:srgbClr val="000000"/>
                </a:solidFill>
              </a:rPr>
              <a:t>Распределение кардиохирургических операций</a:t>
            </a:r>
            <a:endParaRPr lang="x-none" sz="2800" dirty="0"/>
          </a:p>
        </p:txBody>
      </p:sp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id="{6922271C-3573-796F-25B1-7F4A49913A1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16587665"/>
              </p:ext>
            </p:extLst>
          </p:nvPr>
        </p:nvGraphicFramePr>
        <p:xfrm>
          <a:off x="3" y="753913"/>
          <a:ext cx="12191997" cy="6005613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821553">
                  <a:extLst>
                    <a:ext uri="{9D8B030D-6E8A-4147-A177-3AD203B41FA5}">
                      <a16:colId xmlns:a16="http://schemas.microsoft.com/office/drawing/2014/main" val="72150941"/>
                    </a:ext>
                  </a:extLst>
                </a:gridCol>
                <a:gridCol w="864203">
                  <a:extLst>
                    <a:ext uri="{9D8B030D-6E8A-4147-A177-3AD203B41FA5}">
                      <a16:colId xmlns:a16="http://schemas.microsoft.com/office/drawing/2014/main" val="2755245928"/>
                    </a:ext>
                  </a:extLst>
                </a:gridCol>
                <a:gridCol w="864203">
                  <a:extLst>
                    <a:ext uri="{9D8B030D-6E8A-4147-A177-3AD203B41FA5}">
                      <a16:colId xmlns:a16="http://schemas.microsoft.com/office/drawing/2014/main" val="2686540611"/>
                    </a:ext>
                  </a:extLst>
                </a:gridCol>
                <a:gridCol w="864203">
                  <a:extLst>
                    <a:ext uri="{9D8B030D-6E8A-4147-A177-3AD203B41FA5}">
                      <a16:colId xmlns:a16="http://schemas.microsoft.com/office/drawing/2014/main" val="2159768006"/>
                    </a:ext>
                  </a:extLst>
                </a:gridCol>
                <a:gridCol w="864203">
                  <a:extLst>
                    <a:ext uri="{9D8B030D-6E8A-4147-A177-3AD203B41FA5}">
                      <a16:colId xmlns:a16="http://schemas.microsoft.com/office/drawing/2014/main" val="2625805291"/>
                    </a:ext>
                  </a:extLst>
                </a:gridCol>
                <a:gridCol w="864204">
                  <a:extLst>
                    <a:ext uri="{9D8B030D-6E8A-4147-A177-3AD203B41FA5}">
                      <a16:colId xmlns:a16="http://schemas.microsoft.com/office/drawing/2014/main" val="1599829975"/>
                    </a:ext>
                  </a:extLst>
                </a:gridCol>
                <a:gridCol w="864204">
                  <a:extLst>
                    <a:ext uri="{9D8B030D-6E8A-4147-A177-3AD203B41FA5}">
                      <a16:colId xmlns:a16="http://schemas.microsoft.com/office/drawing/2014/main" val="905845909"/>
                    </a:ext>
                  </a:extLst>
                </a:gridCol>
                <a:gridCol w="864204">
                  <a:extLst>
                    <a:ext uri="{9D8B030D-6E8A-4147-A177-3AD203B41FA5}">
                      <a16:colId xmlns:a16="http://schemas.microsoft.com/office/drawing/2014/main" val="3634422720"/>
                    </a:ext>
                  </a:extLst>
                </a:gridCol>
                <a:gridCol w="864204">
                  <a:extLst>
                    <a:ext uri="{9D8B030D-6E8A-4147-A177-3AD203B41FA5}">
                      <a16:colId xmlns:a16="http://schemas.microsoft.com/office/drawing/2014/main" val="2846615779"/>
                    </a:ext>
                  </a:extLst>
                </a:gridCol>
                <a:gridCol w="864204">
                  <a:extLst>
                    <a:ext uri="{9D8B030D-6E8A-4147-A177-3AD203B41FA5}">
                      <a16:colId xmlns:a16="http://schemas.microsoft.com/office/drawing/2014/main" val="2448680166"/>
                    </a:ext>
                  </a:extLst>
                </a:gridCol>
                <a:gridCol w="864204">
                  <a:extLst>
                    <a:ext uri="{9D8B030D-6E8A-4147-A177-3AD203B41FA5}">
                      <a16:colId xmlns:a16="http://schemas.microsoft.com/office/drawing/2014/main" val="3165682809"/>
                    </a:ext>
                  </a:extLst>
                </a:gridCol>
                <a:gridCol w="864204">
                  <a:extLst>
                    <a:ext uri="{9D8B030D-6E8A-4147-A177-3AD203B41FA5}">
                      <a16:colId xmlns:a16="http://schemas.microsoft.com/office/drawing/2014/main" val="3212998155"/>
                    </a:ext>
                  </a:extLst>
                </a:gridCol>
                <a:gridCol w="864204">
                  <a:extLst>
                    <a:ext uri="{9D8B030D-6E8A-4147-A177-3AD203B41FA5}">
                      <a16:colId xmlns:a16="http://schemas.microsoft.com/office/drawing/2014/main" val="1256202367"/>
                    </a:ext>
                  </a:extLst>
                </a:gridCol>
              </a:tblGrid>
              <a:tr h="590601">
                <a:tc rowSpan="2">
                  <a:txBody>
                    <a:bodyPr/>
                    <a:lstStyle/>
                    <a:p>
                      <a:r>
                        <a:rPr lang="ru-RU" dirty="0"/>
                        <a:t>Категории сложности</a:t>
                      </a:r>
                      <a:endParaRPr lang="x-none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gridSpan="4">
                  <a:txBody>
                    <a:bodyPr/>
                    <a:lstStyle/>
                    <a:p>
                      <a:r>
                        <a:rPr lang="en-US" dirty="0"/>
                        <a:t>I – II </a:t>
                      </a:r>
                      <a:r>
                        <a:rPr lang="ru-RU" dirty="0"/>
                        <a:t>категория</a:t>
                      </a:r>
                      <a:endParaRPr lang="x-none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x-none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x-none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x-none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r>
                        <a:rPr lang="en-US" dirty="0"/>
                        <a:t>III – IV</a:t>
                      </a:r>
                      <a:r>
                        <a:rPr lang="ru-RU" dirty="0"/>
                        <a:t> категория</a:t>
                      </a:r>
                      <a:endParaRPr lang="x-none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x-none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x-none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x-none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r>
                        <a:rPr lang="en-US" dirty="0"/>
                        <a:t>V- VI</a:t>
                      </a:r>
                      <a:r>
                        <a:rPr lang="ru-RU" dirty="0"/>
                        <a:t> категория</a:t>
                      </a:r>
                      <a:endParaRPr lang="x-none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x-none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x-none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x-none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28635809"/>
                  </a:ext>
                </a:extLst>
              </a:tr>
              <a:tr h="648948">
                <a:tc v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2022г.</a:t>
                      </a:r>
                      <a:endParaRPr lang="x-none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2023г.</a:t>
                      </a:r>
                      <a:endParaRPr lang="x-none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2024г.</a:t>
                      </a:r>
                      <a:endParaRPr lang="x-none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2025г.</a:t>
                      </a:r>
                      <a:endParaRPr lang="x-none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2022г.</a:t>
                      </a:r>
                      <a:endParaRPr lang="x-none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2023г.</a:t>
                      </a:r>
                      <a:endParaRPr lang="x-none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2024г.</a:t>
                      </a:r>
                      <a:endParaRPr lang="x-none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2025г.</a:t>
                      </a:r>
                      <a:endParaRPr lang="x-none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2022г.</a:t>
                      </a:r>
                      <a:endParaRPr lang="x-none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2023г.</a:t>
                      </a:r>
                      <a:endParaRPr lang="x-none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2024г.</a:t>
                      </a:r>
                      <a:endParaRPr lang="x-none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2025г.</a:t>
                      </a:r>
                      <a:endParaRPr lang="x-none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9589842"/>
                  </a:ext>
                </a:extLst>
              </a:tr>
              <a:tr h="61804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АКШ</a:t>
                      </a:r>
                    </a:p>
                    <a:p>
                      <a:endParaRPr lang="x-non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109</a:t>
                      </a:r>
                      <a:endParaRPr lang="x-non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79</a:t>
                      </a:r>
                      <a:endParaRPr lang="x-non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115</a:t>
                      </a:r>
                      <a:endParaRPr lang="x-non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167</a:t>
                      </a:r>
                      <a:endParaRPr lang="x-non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125</a:t>
                      </a:r>
                      <a:endParaRPr lang="x-non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181</a:t>
                      </a:r>
                      <a:endParaRPr lang="x-non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141</a:t>
                      </a:r>
                      <a:endParaRPr lang="x-non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153</a:t>
                      </a:r>
                      <a:endParaRPr lang="x-non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24</a:t>
                      </a:r>
                      <a:endParaRPr lang="x-non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25</a:t>
                      </a:r>
                      <a:endParaRPr lang="x-non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28</a:t>
                      </a:r>
                      <a:endParaRPr lang="x-non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15</a:t>
                      </a:r>
                      <a:endParaRPr lang="x-non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89025437"/>
                  </a:ext>
                </a:extLst>
              </a:tr>
              <a:tr h="86526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Приобретенные пороки</a:t>
                      </a:r>
                    </a:p>
                    <a:p>
                      <a:endParaRPr lang="x-non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13</a:t>
                      </a:r>
                      <a:endParaRPr lang="x-non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29</a:t>
                      </a:r>
                      <a:endParaRPr lang="x-non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17</a:t>
                      </a:r>
                      <a:endParaRPr lang="x-non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14</a:t>
                      </a:r>
                      <a:endParaRPr lang="x-non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23</a:t>
                      </a:r>
                      <a:endParaRPr lang="x-non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25</a:t>
                      </a:r>
                      <a:endParaRPr lang="x-non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19</a:t>
                      </a:r>
                      <a:endParaRPr lang="x-non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21</a:t>
                      </a:r>
                      <a:endParaRPr lang="x-non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17</a:t>
                      </a:r>
                      <a:endParaRPr lang="x-non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21</a:t>
                      </a:r>
                      <a:endParaRPr lang="x-non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22</a:t>
                      </a:r>
                      <a:endParaRPr lang="x-non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15</a:t>
                      </a:r>
                      <a:endParaRPr lang="x-non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84433211"/>
                  </a:ext>
                </a:extLst>
              </a:tr>
              <a:tr h="111248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Врожденные пороки (взрослые)</a:t>
                      </a:r>
                    </a:p>
                    <a:p>
                      <a:endParaRPr lang="x-non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6</a:t>
                      </a:r>
                      <a:endParaRPr lang="x-non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4</a:t>
                      </a:r>
                      <a:endParaRPr lang="x-non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5</a:t>
                      </a:r>
                      <a:endParaRPr lang="x-non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4</a:t>
                      </a:r>
                      <a:endParaRPr lang="x-non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6</a:t>
                      </a:r>
                      <a:endParaRPr lang="x-non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0</a:t>
                      </a:r>
                      <a:endParaRPr lang="x-non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4</a:t>
                      </a:r>
                      <a:endParaRPr lang="x-non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</a:t>
                      </a:r>
                      <a:endParaRPr lang="x-non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0</a:t>
                      </a:r>
                      <a:endParaRPr lang="x-non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0</a:t>
                      </a:r>
                      <a:endParaRPr lang="x-non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</a:t>
                      </a:r>
                      <a:endParaRPr lang="x-non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x-non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52676401"/>
                  </a:ext>
                </a:extLst>
              </a:tr>
              <a:tr h="63318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Прочие операции</a:t>
                      </a:r>
                    </a:p>
                    <a:p>
                      <a:endParaRPr lang="x-non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</a:t>
                      </a:r>
                      <a:endParaRPr lang="x-non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14</a:t>
                      </a:r>
                      <a:endParaRPr lang="x-non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5</a:t>
                      </a:r>
                      <a:endParaRPr lang="x-non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5</a:t>
                      </a:r>
                      <a:endParaRPr lang="x-non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4</a:t>
                      </a:r>
                      <a:endParaRPr lang="x-non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7</a:t>
                      </a:r>
                      <a:endParaRPr lang="x-non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4</a:t>
                      </a:r>
                      <a:endParaRPr lang="x-non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</a:t>
                      </a:r>
                      <a:endParaRPr lang="x-non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</a:t>
                      </a:r>
                      <a:endParaRPr lang="x-non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0</a:t>
                      </a:r>
                      <a:endParaRPr lang="x-non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</a:t>
                      </a:r>
                      <a:endParaRPr lang="x-non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x-non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43530610"/>
                  </a:ext>
                </a:extLst>
              </a:tr>
              <a:tr h="587143">
                <a:tc>
                  <a:txBody>
                    <a:bodyPr/>
                    <a:lstStyle/>
                    <a:p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Летальность по операциям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/>
                        <a:t>0</a:t>
                      </a:r>
                      <a:endParaRPr lang="x-non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0</a:t>
                      </a:r>
                      <a:endParaRPr lang="x-non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0</a:t>
                      </a:r>
                      <a:endParaRPr lang="x-non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0</a:t>
                      </a:r>
                      <a:endParaRPr lang="x-non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7</a:t>
                      </a:r>
                      <a:endParaRPr lang="x-non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4</a:t>
                      </a:r>
                      <a:endParaRPr lang="x-non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4</a:t>
                      </a:r>
                      <a:endParaRPr lang="x-non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</a:t>
                      </a:r>
                      <a:endParaRPr lang="x-non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5</a:t>
                      </a:r>
                      <a:endParaRPr lang="x-non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4</a:t>
                      </a:r>
                      <a:endParaRPr lang="x-non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</a:t>
                      </a:r>
                      <a:endParaRPr lang="x-non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5</a:t>
                      </a:r>
                      <a:endParaRPr lang="x-non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97327562"/>
                  </a:ext>
                </a:extLst>
              </a:tr>
              <a:tr h="370827">
                <a:tc>
                  <a:txBody>
                    <a:bodyPr/>
                    <a:lstStyle/>
                    <a:p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Летальность по категориям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-</a:t>
                      </a:r>
                      <a:endParaRPr lang="x-non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-</a:t>
                      </a:r>
                      <a:endParaRPr lang="x-non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-</a:t>
                      </a:r>
                      <a:endParaRPr lang="x-non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-</a:t>
                      </a:r>
                      <a:endParaRPr lang="x-non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4.43</a:t>
                      </a:r>
                      <a:endParaRPr lang="x-non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1,87</a:t>
                      </a:r>
                      <a:endParaRPr lang="x-non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2,38</a:t>
                      </a:r>
                      <a:endParaRPr lang="x-non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0,9</a:t>
                      </a:r>
                      <a:endParaRPr lang="x-non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11,9</a:t>
                      </a:r>
                      <a:endParaRPr lang="x-non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8,6</a:t>
                      </a:r>
                      <a:endParaRPr lang="x-non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5,7</a:t>
                      </a:r>
                      <a:endParaRPr lang="x-non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16,6</a:t>
                      </a:r>
                      <a:endParaRPr lang="x-non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05115319"/>
                  </a:ext>
                </a:extLst>
              </a:tr>
              <a:tr h="370827">
                <a:tc>
                  <a:txBody>
                    <a:bodyPr/>
                    <a:lstStyle/>
                    <a:p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x-non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x-non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x-non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x-non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x-non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1,5%</a:t>
                      </a:r>
                      <a:endParaRPr lang="x-non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x-non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x-non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x-non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5,0%</a:t>
                      </a:r>
                      <a:endParaRPr lang="x-non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x-non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x-non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426519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899570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8717390"/>
              </p:ext>
            </p:extLst>
          </p:nvPr>
        </p:nvGraphicFramePr>
        <p:xfrm>
          <a:off x="0" y="872191"/>
          <a:ext cx="12192000" cy="5872871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6554026">
                  <a:extLst>
                    <a:ext uri="{9D8B030D-6E8A-4147-A177-3AD203B41FA5}">
                      <a16:colId xmlns:a16="http://schemas.microsoft.com/office/drawing/2014/main" val="411743979"/>
                    </a:ext>
                  </a:extLst>
                </a:gridCol>
                <a:gridCol w="13520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379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80160">
                  <a:extLst>
                    <a:ext uri="{9D8B030D-6E8A-4147-A177-3AD203B41FA5}">
                      <a16:colId xmlns:a16="http://schemas.microsoft.com/office/drawing/2014/main" val="192435468"/>
                    </a:ext>
                  </a:extLst>
                </a:gridCol>
                <a:gridCol w="1767840">
                  <a:extLst>
                    <a:ext uri="{9D8B030D-6E8A-4147-A177-3AD203B41FA5}">
                      <a16:colId xmlns:a16="http://schemas.microsoft.com/office/drawing/2014/main" val="309114673"/>
                    </a:ext>
                  </a:extLst>
                </a:gridCol>
              </a:tblGrid>
              <a:tr h="26532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85" marR="57185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</a:rPr>
                        <a:t>2022г.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85" marR="57185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2023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</a:rPr>
                        <a:t>г.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85" marR="57185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2024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</a:rPr>
                        <a:t>г.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85" marR="57185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tx1"/>
                          </a:solidFill>
                        </a:rPr>
                        <a:t>2025г.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85" marR="57185" marT="0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7690019"/>
                  </a:ext>
                </a:extLst>
              </a:tr>
              <a:tr h="42923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Всего операций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85" marR="57185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73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85" marR="571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9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85" marR="571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58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85" marR="5718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57185" marR="57185" marT="0" marB="0" anchor="ctr"/>
                </a:tc>
                <a:extLst>
                  <a:ext uri="{0D108BD9-81ED-4DB2-BD59-A6C34878D82A}">
                    <a16:rowId xmlns:a16="http://schemas.microsoft.com/office/drawing/2014/main" val="1691634251"/>
                  </a:ext>
                </a:extLst>
              </a:tr>
              <a:tr h="42923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Пластика ДМПП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85" marR="57185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18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85" marR="571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16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85" marR="571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13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85" marR="5718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57185" marR="57185" marT="0" marB="0" anchor="ctr"/>
                </a:tc>
                <a:extLst>
                  <a:ext uri="{0D108BD9-81ED-4DB2-BD59-A6C34878D82A}">
                    <a16:rowId xmlns:a16="http://schemas.microsoft.com/office/drawing/2014/main" val="50833829"/>
                  </a:ext>
                </a:extLst>
              </a:tr>
              <a:tr h="42923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Пластика ДМЖП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85" marR="57185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16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85" marR="571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9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85" marR="571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85" marR="5718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57185" marR="57185" marT="0" marB="0" anchor="ctr"/>
                </a:tc>
                <a:extLst>
                  <a:ext uri="{0D108BD9-81ED-4DB2-BD59-A6C34878D82A}">
                    <a16:rowId xmlns:a16="http://schemas.microsoft.com/office/drawing/2014/main" val="2665771974"/>
                  </a:ext>
                </a:extLst>
              </a:tr>
              <a:tr h="42923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Радикальная коррекция Тетрадо Фалло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85" marR="57185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85" marR="571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85" marR="571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85" marR="5718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57185" marR="57185" marT="0" marB="0" anchor="ctr"/>
                </a:tc>
                <a:extLst>
                  <a:ext uri="{0D108BD9-81ED-4DB2-BD59-A6C34878D82A}">
                    <a16:rowId xmlns:a16="http://schemas.microsoft.com/office/drawing/2014/main" val="3688535242"/>
                  </a:ext>
                </a:extLst>
              </a:tr>
              <a:tr h="42923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Истмопластика при коарктации аорты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85" marR="57185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85" marR="571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85" marR="571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85" marR="5718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57185" marR="57185" marT="0" marB="0" anchor="ctr"/>
                </a:tc>
                <a:extLst>
                  <a:ext uri="{0D108BD9-81ED-4DB2-BD59-A6C34878D82A}">
                    <a16:rowId xmlns:a16="http://schemas.microsoft.com/office/drawing/2014/main" val="1802142128"/>
                  </a:ext>
                </a:extLst>
              </a:tr>
              <a:tr h="42923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Бандинг легочной артерии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85" marR="57185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85" marR="571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85" marR="571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85" marR="5718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57185" marR="57185" marT="0" marB="0" anchor="ctr"/>
                </a:tc>
                <a:extLst>
                  <a:ext uri="{0D108BD9-81ED-4DB2-BD59-A6C34878D82A}">
                    <a16:rowId xmlns:a16="http://schemas.microsoft.com/office/drawing/2014/main" val="2132248205"/>
                  </a:ext>
                </a:extLst>
              </a:tr>
              <a:tr h="42923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Пластика ствола легочной артерии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85" marR="57185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85" marR="571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85" marR="571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85" marR="5718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57185" marR="57185" marT="0" marB="0" anchor="ctr"/>
                </a:tc>
                <a:extLst>
                  <a:ext uri="{0D108BD9-81ED-4DB2-BD59-A6C34878D82A}">
                    <a16:rowId xmlns:a16="http://schemas.microsoft.com/office/drawing/2014/main" val="2002807197"/>
                  </a:ext>
                </a:extLst>
              </a:tr>
              <a:tr h="42923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Наложение системно-легочного анастомоза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85" marR="57185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85" marR="571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85" marR="571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85" marR="5718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57185" marR="57185" marT="0" marB="0" anchor="ctr"/>
                </a:tc>
                <a:extLst>
                  <a:ext uri="{0D108BD9-81ED-4DB2-BD59-A6C34878D82A}">
                    <a16:rowId xmlns:a16="http://schemas.microsoft.com/office/drawing/2014/main" val="1646186743"/>
                  </a:ext>
                </a:extLst>
              </a:tr>
              <a:tr h="45678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Лигирование / Клипирование ОАП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85" marR="57185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85" marR="571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85" marR="571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85" marR="5718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57185" marR="57185" marT="0" marB="0" anchor="ctr"/>
                </a:tc>
                <a:extLst>
                  <a:ext uri="{0D108BD9-81ED-4DB2-BD59-A6C34878D82A}">
                    <a16:rowId xmlns:a16="http://schemas.microsoft.com/office/drawing/2014/main" val="3796043658"/>
                  </a:ext>
                </a:extLst>
              </a:tr>
              <a:tr h="42923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Баллонная вальвулопластика клапана легочной артерии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85" marR="57185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12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85" marR="571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85" marR="571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85" marR="5718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57185" marR="57185" marT="0" marB="0" anchor="ctr"/>
                </a:tc>
                <a:extLst>
                  <a:ext uri="{0D108BD9-81ED-4DB2-BD59-A6C34878D82A}">
                    <a16:rowId xmlns:a16="http://schemas.microsoft.com/office/drawing/2014/main" val="2323795939"/>
                  </a:ext>
                </a:extLst>
              </a:tr>
              <a:tr h="42923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Коррекция трехпредсердного сердца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85" marR="57185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85" marR="571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85" marR="571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85" marR="57185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 marL="57185" marR="57185" marT="0" marB="0" anchor="ctr"/>
                </a:tc>
                <a:extLst>
                  <a:ext uri="{0D108BD9-81ED-4DB2-BD59-A6C34878D82A}">
                    <a16:rowId xmlns:a16="http://schemas.microsoft.com/office/drawing/2014/main" val="1074632089"/>
                  </a:ext>
                </a:extLst>
              </a:tr>
              <a:tr h="42923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Эндоваскулярное закрытие ОАП</a:t>
                      </a:r>
                      <a:r>
                        <a:rPr lang="ru-RU" sz="1600" baseline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окклюдером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85" marR="57185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85" marR="571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85" marR="571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85" marR="5718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57185" marR="57185" marT="0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42923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Эндоваскулярное закрытие ДМПП окклюдером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85" marR="57185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85" marR="571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85" marR="571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85" marR="5718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57185" marR="57185" marT="0" marB="0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2AACF7-CF44-39E8-C07B-0BF6A7A860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801858"/>
          </a:xfrm>
        </p:spPr>
        <p:txBody>
          <a:bodyPr/>
          <a:lstStyle/>
          <a:p>
            <a:r>
              <a:rPr lang="ru-RU" sz="2400" b="1" dirty="0"/>
              <a:t>Детская кардиохирургия</a:t>
            </a:r>
            <a:endParaRPr lang="x-none" sz="2400" dirty="0"/>
          </a:p>
        </p:txBody>
      </p:sp>
    </p:spTree>
    <p:extLst>
      <p:ext uri="{BB962C8B-B14F-4D97-AF65-F5344CB8AC3E}">
        <p14:creationId xmlns:p14="http://schemas.microsoft.com/office/powerpoint/2010/main" val="15927122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84D88C24-2CEA-FA23-1426-2EB381BC68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3880" y="1694532"/>
            <a:ext cx="3770376" cy="567246"/>
          </a:xfrm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kumimoji="0" lang="ru-RU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/>
                <a:ea typeface="+mn-ea"/>
                <a:cs typeface="+mn-cs"/>
              </a:rPr>
              <a:t>Операции детской кардиохирургии по  шкале Аристотеля 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/>
                <a:ea typeface="+mn-ea"/>
                <a:cs typeface="+mn-cs"/>
              </a:rPr>
              <a:t/>
            </a:r>
            <a:b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/>
                <a:ea typeface="+mn-ea"/>
                <a:cs typeface="+mn-cs"/>
              </a:rPr>
            </a:br>
            <a:endParaRPr lang="x-none" dirty="0"/>
          </a:p>
        </p:txBody>
      </p:sp>
      <p:graphicFrame>
        <p:nvGraphicFramePr>
          <p:cNvPr id="9" name="Объект 8">
            <a:extLst>
              <a:ext uri="{FF2B5EF4-FFF2-40B4-BE49-F238E27FC236}">
                <a16:creationId xmlns:a16="http://schemas.microsoft.com/office/drawing/2014/main" id="{ACEEB5AC-A4A6-6ACB-8883-B25703262922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575530548"/>
              </p:ext>
            </p:extLst>
          </p:nvPr>
        </p:nvGraphicFramePr>
        <p:xfrm>
          <a:off x="4681727" y="4064139"/>
          <a:ext cx="7194296" cy="237380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597148">
                  <a:extLst>
                    <a:ext uri="{9D8B030D-6E8A-4147-A177-3AD203B41FA5}">
                      <a16:colId xmlns:a16="http://schemas.microsoft.com/office/drawing/2014/main" val="3787507875"/>
                    </a:ext>
                  </a:extLst>
                </a:gridCol>
                <a:gridCol w="3597148">
                  <a:extLst>
                    <a:ext uri="{9D8B030D-6E8A-4147-A177-3AD203B41FA5}">
                      <a16:colId xmlns:a16="http://schemas.microsoft.com/office/drawing/2014/main" val="547303749"/>
                    </a:ext>
                  </a:extLst>
                </a:gridCol>
              </a:tblGrid>
              <a:tr h="909620">
                <a:tc>
                  <a:txBody>
                    <a:bodyPr/>
                    <a:lstStyle/>
                    <a:p>
                      <a:r>
                        <a:rPr lang="ru-RU" sz="1800" dirty="0">
                          <a:latin typeface="+mj-lt"/>
                        </a:rPr>
                        <a:t>Уровень категории сложности</a:t>
                      </a:r>
                      <a:endParaRPr lang="x-none" sz="1800" dirty="0">
                        <a:latin typeface="+mj-lt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>
                          <a:latin typeface="+mj-lt"/>
                        </a:rPr>
                        <a:t>Количество послеоперационной летальности</a:t>
                      </a:r>
                      <a:endParaRPr lang="x-none" sz="1800" dirty="0">
                        <a:latin typeface="+mj-lt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2472178"/>
                  </a:ext>
                </a:extLst>
              </a:tr>
              <a:tr h="366047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1</a:t>
                      </a:r>
                      <a:endParaRPr lang="x-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0</a:t>
                      </a:r>
                      <a:endParaRPr lang="x-non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8497271"/>
                  </a:ext>
                </a:extLst>
              </a:tr>
              <a:tr h="366047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2</a:t>
                      </a:r>
                      <a:endParaRPr lang="x-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x-non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898309"/>
                  </a:ext>
                </a:extLst>
              </a:tr>
              <a:tr h="366047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3</a:t>
                      </a:r>
                      <a:endParaRPr lang="x-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0</a:t>
                      </a:r>
                      <a:endParaRPr lang="x-non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0450311"/>
                  </a:ext>
                </a:extLst>
              </a:tr>
              <a:tr h="366047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4</a:t>
                      </a:r>
                      <a:endParaRPr lang="x-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</a:t>
                      </a:r>
                      <a:endParaRPr lang="x-non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4982473"/>
                  </a:ext>
                </a:extLst>
              </a:tr>
            </a:tbl>
          </a:graphicData>
        </a:graphic>
      </p:graphicFrame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18AD6134-F964-AA27-D8A7-6484BA3D7F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8435093"/>
              </p:ext>
            </p:extLst>
          </p:nvPr>
        </p:nvGraphicFramePr>
        <p:xfrm>
          <a:off x="4681728" y="742699"/>
          <a:ext cx="7194297" cy="21234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496312">
                  <a:extLst>
                    <a:ext uri="{9D8B030D-6E8A-4147-A177-3AD203B41FA5}">
                      <a16:colId xmlns:a16="http://schemas.microsoft.com/office/drawing/2014/main" val="2185210741"/>
                    </a:ext>
                  </a:extLst>
                </a:gridCol>
                <a:gridCol w="2424854">
                  <a:extLst>
                    <a:ext uri="{9D8B030D-6E8A-4147-A177-3AD203B41FA5}">
                      <a16:colId xmlns:a16="http://schemas.microsoft.com/office/drawing/2014/main" val="3351557509"/>
                    </a:ext>
                  </a:extLst>
                </a:gridCol>
                <a:gridCol w="2273131">
                  <a:extLst>
                    <a:ext uri="{9D8B030D-6E8A-4147-A177-3AD203B41FA5}">
                      <a16:colId xmlns:a16="http://schemas.microsoft.com/office/drawing/2014/main" val="339793931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ru-RU" dirty="0">
                          <a:latin typeface="+mj-lt"/>
                        </a:rPr>
                        <a:t>Уровень категории сложности</a:t>
                      </a:r>
                      <a:endParaRPr lang="x-none" dirty="0">
                        <a:latin typeface="+mj-lt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+mj-lt"/>
                        </a:rPr>
                        <a:t>Количество операций</a:t>
                      </a:r>
                      <a:endParaRPr lang="x-none" dirty="0">
                        <a:latin typeface="+mj-lt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+mj-lt"/>
                        </a:rPr>
                        <a:t>Количество баллов</a:t>
                      </a:r>
                      <a:endParaRPr lang="x-none" dirty="0">
                        <a:latin typeface="+mj-lt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18272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1</a:t>
                      </a:r>
                      <a:endParaRPr lang="x-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15</a:t>
                      </a:r>
                      <a:endParaRPr lang="x-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1,5 – 5,9</a:t>
                      </a:r>
                      <a:endParaRPr lang="x-non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40163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2</a:t>
                      </a:r>
                      <a:endParaRPr lang="x-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20</a:t>
                      </a:r>
                      <a:endParaRPr lang="x-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6,0 – 7,9</a:t>
                      </a:r>
                      <a:endParaRPr lang="x-non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99956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3</a:t>
                      </a:r>
                      <a:endParaRPr lang="x-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7</a:t>
                      </a:r>
                      <a:endParaRPr lang="x-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8,0 – 9,9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54311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4</a:t>
                      </a:r>
                      <a:endParaRPr lang="x-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1</a:t>
                      </a:r>
                      <a:endParaRPr lang="x-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10,0 -15,0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2754430"/>
                  </a:ext>
                </a:extLst>
              </a:tr>
            </a:tbl>
          </a:graphicData>
        </a:graphic>
      </p:graphicFrame>
      <p:sp>
        <p:nvSpPr>
          <p:cNvPr id="8" name="Заголовок 4">
            <a:extLst>
              <a:ext uri="{FF2B5EF4-FFF2-40B4-BE49-F238E27FC236}">
                <a16:creationId xmlns:a16="http://schemas.microsoft.com/office/drawing/2014/main" id="{21A122A1-7EA7-B252-29B3-541C9B3349E5}"/>
              </a:ext>
            </a:extLst>
          </p:cNvPr>
          <p:cNvSpPr txBox="1">
            <a:spLocks/>
          </p:cNvSpPr>
          <p:nvPr/>
        </p:nvSpPr>
        <p:spPr bwMode="auto">
          <a:xfrm>
            <a:off x="670560" y="4725764"/>
            <a:ext cx="3663696" cy="1222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ru-RU" sz="2400" b="1" dirty="0"/>
              <a:t>Послеоперационная летальность, категории сложности</a:t>
            </a:r>
            <a:r>
              <a:rPr lang="ru-RU" sz="2800" b="1" dirty="0"/>
              <a:t>: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4635628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83A0582-FF51-D8A9-C208-83978C8B3619}"/>
              </a:ext>
            </a:extLst>
          </p:cNvPr>
          <p:cNvSpPr txBox="1"/>
          <p:nvPr/>
        </p:nvSpPr>
        <p:spPr>
          <a:xfrm>
            <a:off x="3048000" y="150983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Хирургическая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аритмология</a:t>
            </a:r>
            <a:endParaRPr lang="ru-KZ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олилиния: фигура 16">
            <a:extLst>
              <a:ext uri="{FF2B5EF4-FFF2-40B4-BE49-F238E27FC236}">
                <a16:creationId xmlns:a16="http://schemas.microsoft.com/office/drawing/2014/main" id="{D0CAC987-CA85-82F6-D04D-79E8D08447E2}"/>
              </a:ext>
            </a:extLst>
          </p:cNvPr>
          <p:cNvSpPr/>
          <p:nvPr/>
        </p:nvSpPr>
        <p:spPr>
          <a:xfrm>
            <a:off x="3211552" y="2498353"/>
            <a:ext cx="3233854" cy="3769183"/>
          </a:xfrm>
          <a:custGeom>
            <a:avLst/>
            <a:gdLst>
              <a:gd name="connsiteX0" fmla="*/ 0 w 4370119"/>
              <a:gd name="connsiteY0" fmla="*/ 0 h 2892825"/>
              <a:gd name="connsiteX1" fmla="*/ 4370119 w 4370119"/>
              <a:gd name="connsiteY1" fmla="*/ 0 h 2892825"/>
              <a:gd name="connsiteX2" fmla="*/ 4370119 w 4370119"/>
              <a:gd name="connsiteY2" fmla="*/ 2892825 h 2892825"/>
              <a:gd name="connsiteX3" fmla="*/ 0 w 4370119"/>
              <a:gd name="connsiteY3" fmla="*/ 2892825 h 2892825"/>
              <a:gd name="connsiteX4" fmla="*/ 0 w 4370119"/>
              <a:gd name="connsiteY4" fmla="*/ 0 h 2892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70119" h="2892825">
                <a:moveTo>
                  <a:pt x="0" y="0"/>
                </a:moveTo>
                <a:lnTo>
                  <a:pt x="4370119" y="0"/>
                </a:lnTo>
                <a:lnTo>
                  <a:pt x="4370119" y="2892825"/>
                </a:lnTo>
                <a:lnTo>
                  <a:pt x="0" y="289282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38751" tIns="20320" rIns="113792" bIns="20320" numCol="1" spcCol="1270" anchor="t" anchorCtr="0">
            <a:noAutofit/>
          </a:bodyPr>
          <a:lstStyle/>
          <a:p>
            <a:pPr marL="171450" lvl="1" indent="-171450" algn="l" defTabSz="711200">
              <a:lnSpc>
                <a:spcPts val="1680"/>
              </a:lnSpc>
              <a:spcBef>
                <a:spcPts val="600"/>
              </a:spcBef>
              <a:spcAft>
                <a:spcPct val="20000"/>
              </a:spcAft>
              <a:buChar char="•"/>
            </a:pPr>
            <a:r>
              <a:rPr lang="ru-RU" sz="14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Выполнение радиочастотной аблации при фибриляции предсердий с помощью навигационной системы Carto 3 V7</a:t>
            </a:r>
          </a:p>
          <a:p>
            <a:pPr marL="171450" lvl="1" indent="-171450" defTabSz="711200">
              <a:lnSpc>
                <a:spcPts val="1680"/>
              </a:lnSpc>
              <a:spcBef>
                <a:spcPts val="600"/>
              </a:spcBef>
              <a:spcAft>
                <a:spcPct val="20000"/>
              </a:spcAft>
              <a:buChar char="•"/>
            </a:pPr>
            <a:r>
              <a:rPr lang="ru-RU" sz="14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Внедрение в практику радиочастотной аблации при ишемических желудочковых тахикардий с помощью навигационной системы Carto 3 V7</a:t>
            </a:r>
          </a:p>
          <a:p>
            <a:pPr marL="171450" lvl="1" indent="-171450" algn="l" defTabSz="711200">
              <a:lnSpc>
                <a:spcPts val="1680"/>
              </a:lnSpc>
              <a:spcBef>
                <a:spcPts val="600"/>
              </a:spcBef>
              <a:spcAft>
                <a:spcPct val="20000"/>
              </a:spcAft>
              <a:buChar char="•"/>
            </a:pPr>
            <a:r>
              <a:rPr lang="ru-RU" sz="14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Внедрение в практику радиочастотной аблации при желудочковых систолиях с помощью навигационной системы Carto 3 V7</a:t>
            </a:r>
          </a:p>
        </p:txBody>
      </p:sp>
      <p:sp>
        <p:nvSpPr>
          <p:cNvPr id="32" name="Полилиния: фигура 31">
            <a:extLst>
              <a:ext uri="{FF2B5EF4-FFF2-40B4-BE49-F238E27FC236}">
                <a16:creationId xmlns:a16="http://schemas.microsoft.com/office/drawing/2014/main" id="{F3EB026A-A139-8F83-F9DB-D74A3C4B1F78}"/>
              </a:ext>
            </a:extLst>
          </p:cNvPr>
          <p:cNvSpPr/>
          <p:nvPr/>
        </p:nvSpPr>
        <p:spPr>
          <a:xfrm>
            <a:off x="6281731" y="2498353"/>
            <a:ext cx="3241005" cy="3685363"/>
          </a:xfrm>
          <a:custGeom>
            <a:avLst/>
            <a:gdLst>
              <a:gd name="connsiteX0" fmla="*/ 0 w 4370119"/>
              <a:gd name="connsiteY0" fmla="*/ 0 h 2892825"/>
              <a:gd name="connsiteX1" fmla="*/ 4370119 w 4370119"/>
              <a:gd name="connsiteY1" fmla="*/ 0 h 2892825"/>
              <a:gd name="connsiteX2" fmla="*/ 4370119 w 4370119"/>
              <a:gd name="connsiteY2" fmla="*/ 2892825 h 2892825"/>
              <a:gd name="connsiteX3" fmla="*/ 0 w 4370119"/>
              <a:gd name="connsiteY3" fmla="*/ 2892825 h 2892825"/>
              <a:gd name="connsiteX4" fmla="*/ 0 w 4370119"/>
              <a:gd name="connsiteY4" fmla="*/ 0 h 2892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70119" h="2892825">
                <a:moveTo>
                  <a:pt x="0" y="0"/>
                </a:moveTo>
                <a:lnTo>
                  <a:pt x="4370119" y="0"/>
                </a:lnTo>
                <a:lnTo>
                  <a:pt x="4370119" y="2892825"/>
                </a:lnTo>
                <a:lnTo>
                  <a:pt x="0" y="289282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38751" tIns="20320" rIns="113792" bIns="20320" numCol="1" spcCol="1270" anchor="t" anchorCtr="0">
            <a:noAutofit/>
          </a:bodyPr>
          <a:lstStyle/>
          <a:p>
            <a:pPr marL="171450" lvl="1" indent="-171450" algn="l" defTabSz="711200">
              <a:lnSpc>
                <a:spcPts val="1680"/>
              </a:lnSpc>
              <a:spcBef>
                <a:spcPts val="600"/>
              </a:spcBef>
              <a:spcAft>
                <a:spcPct val="20000"/>
              </a:spcAft>
              <a:buChar char="•"/>
            </a:pPr>
            <a:r>
              <a:rPr lang="ru-RU" sz="14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Внедрение в клинику имплантации безэлектродного ЭКС</a:t>
            </a:r>
          </a:p>
          <a:p>
            <a:pPr marL="171450" lvl="1" indent="-171450" defTabSz="711200">
              <a:lnSpc>
                <a:spcPts val="1680"/>
              </a:lnSpc>
              <a:spcBef>
                <a:spcPts val="600"/>
              </a:spcBef>
              <a:spcAft>
                <a:spcPct val="20000"/>
              </a:spcAft>
              <a:buFontTx/>
              <a:buChar char="•"/>
            </a:pPr>
            <a:r>
              <a:rPr lang="ru-RU" sz="1400" kern="12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Внедрение в практику выполнение внутрисердечного УЗИ при радиочастотных аблациях</a:t>
            </a:r>
          </a:p>
          <a:p>
            <a:pPr marL="171450" lvl="1" indent="-171450" defTabSz="711200">
              <a:lnSpc>
                <a:spcPts val="1680"/>
              </a:lnSpc>
              <a:spcBef>
                <a:spcPts val="600"/>
              </a:spcBef>
              <a:spcAft>
                <a:spcPct val="20000"/>
              </a:spcAft>
              <a:buFontTx/>
              <a:buChar char="•"/>
            </a:pPr>
            <a:r>
              <a:rPr lang="ru-RU" sz="1400" kern="1200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Кардионейроаблация </a:t>
            </a:r>
            <a:r>
              <a:rPr lang="ru-RU" sz="1400" kern="12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нарушениях проводимости сердца</a:t>
            </a:r>
            <a:endParaRPr lang="ru-KZ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lvl="1" indent="-171450" defTabSz="711200">
              <a:lnSpc>
                <a:spcPts val="1680"/>
              </a:lnSpc>
              <a:spcBef>
                <a:spcPts val="600"/>
              </a:spcBef>
              <a:spcAft>
                <a:spcPct val="20000"/>
              </a:spcAft>
              <a:buFontTx/>
              <a:buChar char="•"/>
            </a:pPr>
            <a:endParaRPr lang="ru-KZ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lvl="1" indent="-171450" defTabSz="711200">
              <a:lnSpc>
                <a:spcPts val="1680"/>
              </a:lnSpc>
              <a:spcBef>
                <a:spcPts val="600"/>
              </a:spcBef>
              <a:spcAft>
                <a:spcPct val="20000"/>
              </a:spcAft>
              <a:buFontTx/>
              <a:buChar char="•"/>
            </a:pPr>
            <a:endParaRPr lang="ru-KZ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lvl="1" indent="-171450" algn="l" defTabSz="711200">
              <a:lnSpc>
                <a:spcPts val="1680"/>
              </a:lnSpc>
              <a:spcBef>
                <a:spcPts val="600"/>
              </a:spcBef>
              <a:spcAft>
                <a:spcPct val="20000"/>
              </a:spcAft>
              <a:buChar char="•"/>
            </a:pPr>
            <a:endPara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lvl="1" indent="-171450" algn="l" defTabSz="711200">
              <a:lnSpc>
                <a:spcPts val="1680"/>
              </a:lnSpc>
              <a:spcBef>
                <a:spcPts val="600"/>
              </a:spcBef>
              <a:spcAft>
                <a:spcPct val="20000"/>
              </a:spcAft>
              <a:buChar char="•"/>
            </a:pPr>
            <a:endPara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F3ACD9BE-D674-39CE-D089-D19E54610517}"/>
              </a:ext>
            </a:extLst>
          </p:cNvPr>
          <p:cNvGrpSpPr/>
          <p:nvPr/>
        </p:nvGrpSpPr>
        <p:grpSpPr>
          <a:xfrm>
            <a:off x="215381" y="1675742"/>
            <a:ext cx="2971587" cy="4581484"/>
            <a:chOff x="210807" y="1672498"/>
            <a:chExt cx="3854829" cy="4427237"/>
          </a:xfrm>
        </p:grpSpPr>
        <p:sp>
          <p:nvSpPr>
            <p:cNvPr id="29" name="Полилиния: фигура 28">
              <a:extLst>
                <a:ext uri="{FF2B5EF4-FFF2-40B4-BE49-F238E27FC236}">
                  <a16:creationId xmlns:a16="http://schemas.microsoft.com/office/drawing/2014/main" id="{9D1B3243-52DB-1C47-1BC4-36729E775C84}"/>
                </a:ext>
              </a:extLst>
            </p:cNvPr>
            <p:cNvSpPr/>
            <p:nvPr/>
          </p:nvSpPr>
          <p:spPr>
            <a:xfrm>
              <a:off x="226584" y="2330552"/>
              <a:ext cx="3839052" cy="3769183"/>
            </a:xfrm>
            <a:custGeom>
              <a:avLst/>
              <a:gdLst>
                <a:gd name="connsiteX0" fmla="*/ 0 w 4370119"/>
                <a:gd name="connsiteY0" fmla="*/ 0 h 2892825"/>
                <a:gd name="connsiteX1" fmla="*/ 4370119 w 4370119"/>
                <a:gd name="connsiteY1" fmla="*/ 0 h 2892825"/>
                <a:gd name="connsiteX2" fmla="*/ 4370119 w 4370119"/>
                <a:gd name="connsiteY2" fmla="*/ 2892825 h 2892825"/>
                <a:gd name="connsiteX3" fmla="*/ 0 w 4370119"/>
                <a:gd name="connsiteY3" fmla="*/ 2892825 h 2892825"/>
                <a:gd name="connsiteX4" fmla="*/ 0 w 4370119"/>
                <a:gd name="connsiteY4" fmla="*/ 0 h 2892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70119" h="2892825">
                  <a:moveTo>
                    <a:pt x="0" y="0"/>
                  </a:moveTo>
                  <a:lnTo>
                    <a:pt x="4370119" y="0"/>
                  </a:lnTo>
                  <a:lnTo>
                    <a:pt x="4370119" y="2892825"/>
                  </a:lnTo>
                  <a:lnTo>
                    <a:pt x="0" y="2892825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8751" tIns="20320" rIns="113792" bIns="20320" numCol="1" spcCol="1270" anchor="t" anchorCtr="0">
              <a:noAutofit/>
            </a:bodyPr>
            <a:lstStyle/>
            <a:p>
              <a:pPr marL="171450" lvl="1" indent="-171450" algn="l" defTabSz="711200">
                <a:lnSpc>
                  <a:spcPts val="1680"/>
                </a:lnSpc>
                <a:spcBef>
                  <a:spcPts val="600"/>
                </a:spcBef>
                <a:spcAft>
                  <a:spcPct val="20000"/>
                </a:spcAft>
                <a:buChar char="•"/>
              </a:pPr>
              <a:r>
                <a:rPr lang="ru-RU" sz="12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Имплантация 1-2 камерного ЭКС при нарушениях проводимости сердца</a:t>
              </a:r>
              <a:endParaRPr lang="ru-KZ" sz="1200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171450" lvl="1" indent="-171450" algn="l" defTabSz="711200">
                <a:lnSpc>
                  <a:spcPts val="1680"/>
                </a:lnSpc>
                <a:spcBef>
                  <a:spcPts val="600"/>
                </a:spcBef>
                <a:spcAft>
                  <a:spcPct val="20000"/>
                </a:spcAft>
                <a:buChar char="•"/>
              </a:pPr>
              <a:r>
                <a:rPr lang="ru-RU" sz="12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Имплантация 1-2 камерного ИКД для лечения желудочковой тахиаритмии</a:t>
              </a:r>
              <a:endParaRPr lang="ru-KZ" sz="1200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171450" lvl="1" indent="-171450" algn="l" defTabSz="711200">
                <a:lnSpc>
                  <a:spcPts val="1680"/>
                </a:lnSpc>
                <a:spcBef>
                  <a:spcPts val="600"/>
                </a:spcBef>
                <a:spcAft>
                  <a:spcPct val="20000"/>
                </a:spcAft>
                <a:buChar char="•"/>
              </a:pPr>
              <a:r>
                <a:rPr lang="ru-RU" sz="12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РЧА при пароксизмальных наджелудочковых аритмиях</a:t>
              </a:r>
              <a:endParaRPr lang="ru-KZ" sz="1200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171450" lvl="1" indent="-171450" algn="l" defTabSz="711200">
                <a:lnSpc>
                  <a:spcPts val="1680"/>
                </a:lnSpc>
                <a:spcBef>
                  <a:spcPts val="600"/>
                </a:spcBef>
                <a:spcAft>
                  <a:spcPct val="20000"/>
                </a:spcAft>
                <a:buChar char="•"/>
              </a:pPr>
              <a:r>
                <a:rPr lang="ru-RU" sz="12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Криоабляция устьев легочных вен при ФП</a:t>
              </a:r>
              <a:endParaRPr lang="ru-KZ" sz="1200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171450" lvl="1" indent="-171450" algn="l" defTabSz="711200">
                <a:lnSpc>
                  <a:spcPts val="1680"/>
                </a:lnSpc>
                <a:spcBef>
                  <a:spcPts val="600"/>
                </a:spcBef>
                <a:spcAft>
                  <a:spcPct val="20000"/>
                </a:spcAft>
                <a:buChar char="•"/>
              </a:pPr>
              <a:r>
                <a:rPr lang="ru-RU" sz="1200" b="0" i="0" kern="1200" dirty="0"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РЧА аритмогенных зон</a:t>
              </a:r>
              <a:endParaRPr lang="ru-KZ" sz="1200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171450" lvl="1" indent="-171450" algn="l" defTabSz="711200">
                <a:lnSpc>
                  <a:spcPts val="1680"/>
                </a:lnSpc>
                <a:spcBef>
                  <a:spcPts val="600"/>
                </a:spcBef>
                <a:spcAft>
                  <a:spcPct val="20000"/>
                </a:spcAft>
                <a:buChar char="•"/>
              </a:pPr>
              <a:r>
                <a:rPr lang="ru-RU" sz="1200" b="0" i="0" kern="1200" dirty="0"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Стимуляция пучка Гиса</a:t>
              </a:r>
              <a:endParaRPr lang="ru-KZ" sz="1200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171450" lvl="1" indent="-171450" algn="l" defTabSz="711200">
                <a:lnSpc>
                  <a:spcPts val="1680"/>
                </a:lnSpc>
                <a:spcBef>
                  <a:spcPts val="600"/>
                </a:spcBef>
                <a:spcAft>
                  <a:spcPct val="20000"/>
                </a:spcAft>
                <a:buChar char="•"/>
              </a:pPr>
              <a:r>
                <a:rPr lang="ru-RU" sz="1200" b="0" i="0" kern="1200" dirty="0"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Стимуляция левой ножки пучка Гиса (LBB)</a:t>
              </a:r>
              <a:endParaRPr lang="ru-KZ" sz="1200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171450" lvl="1" indent="-171450" algn="l" defTabSz="711200">
                <a:lnSpc>
                  <a:spcPts val="1680"/>
                </a:lnSpc>
                <a:spcBef>
                  <a:spcPts val="600"/>
                </a:spcBef>
                <a:spcAft>
                  <a:spcPct val="20000"/>
                </a:spcAft>
                <a:buChar char="•"/>
              </a:pPr>
              <a:r>
                <a:rPr lang="ru-RU" sz="1200" b="0" i="0" kern="1200" dirty="0"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Имплантация бивентрикулярного дефибриллятора, системы в целом (CRT-D)</a:t>
              </a:r>
              <a:endParaRPr lang="ru-KZ" sz="1200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9BE6E6C8-7ACD-6E65-55DF-1EFF13EA92B0}"/>
                </a:ext>
              </a:extLst>
            </p:cNvPr>
            <p:cNvSpPr txBox="1"/>
            <p:nvPr/>
          </p:nvSpPr>
          <p:spPr>
            <a:xfrm>
              <a:off x="210807" y="1672498"/>
              <a:ext cx="3839052" cy="3416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lvl="0" indent="0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1800" b="1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В</a:t>
              </a:r>
              <a:r>
                <a:rPr lang="ru-RU" b="1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недрено</a:t>
              </a:r>
              <a:r>
                <a:rPr lang="ru-RU" sz="1800" b="1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1800" b="1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в 2023 году</a:t>
              </a:r>
              <a:endParaRPr lang="ru-KZ" sz="1800" b="1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7" name="Прямая соединительная линия 6">
              <a:extLst>
                <a:ext uri="{FF2B5EF4-FFF2-40B4-BE49-F238E27FC236}">
                  <a16:creationId xmlns:a16="http://schemas.microsoft.com/office/drawing/2014/main" id="{7DA9A1D7-D555-528E-D4F4-986197C82D03}"/>
                </a:ext>
              </a:extLst>
            </p:cNvPr>
            <p:cNvCxnSpPr>
              <a:cxnSpLocks/>
            </p:cNvCxnSpPr>
            <p:nvPr/>
          </p:nvCxnSpPr>
          <p:spPr>
            <a:xfrm>
              <a:off x="327942" y="2221225"/>
              <a:ext cx="3467591" cy="0"/>
            </a:xfrm>
            <a:prstGeom prst="line">
              <a:avLst/>
            </a:prstGeom>
            <a:ln/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1BC5F608-9587-E374-16A3-D62B97A7A15E}"/>
              </a:ext>
            </a:extLst>
          </p:cNvPr>
          <p:cNvSpPr txBox="1"/>
          <p:nvPr/>
        </p:nvSpPr>
        <p:spPr>
          <a:xfrm>
            <a:off x="6568069" y="1481344"/>
            <a:ext cx="3612468" cy="5543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defTabSz="711200">
              <a:lnSpc>
                <a:spcPts val="13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l" defTabSz="711200">
              <a:lnSpc>
                <a:spcPts val="15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ru-RU" b="1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800" b="1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недрено </a:t>
            </a:r>
            <a:r>
              <a:rPr lang="ru-RU" sz="1800" b="1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2025 году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F8E922E-2AED-C74F-4FB6-F72729A5868A}"/>
              </a:ext>
            </a:extLst>
          </p:cNvPr>
          <p:cNvSpPr txBox="1"/>
          <p:nvPr/>
        </p:nvSpPr>
        <p:spPr>
          <a:xfrm>
            <a:off x="3496540" y="1687645"/>
            <a:ext cx="3945539" cy="341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ru-RU" sz="1800" b="1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Внедрено в 2024 году</a:t>
            </a:r>
            <a:endParaRPr lang="ru-KZ" sz="1800" b="1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13EC01FC-BB4E-E5A7-BDFF-7406EA8B5218}"/>
              </a:ext>
            </a:extLst>
          </p:cNvPr>
          <p:cNvCxnSpPr>
            <a:cxnSpLocks/>
          </p:cNvCxnSpPr>
          <p:nvPr/>
        </p:nvCxnSpPr>
        <p:spPr>
          <a:xfrm>
            <a:off x="3368705" y="2222599"/>
            <a:ext cx="2534290" cy="9437"/>
          </a:xfrm>
          <a:prstGeom prst="line">
            <a:avLst/>
          </a:pr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22FC50A3-E4A9-E1A2-EDEE-C7A091BF6157}"/>
              </a:ext>
            </a:extLst>
          </p:cNvPr>
          <p:cNvCxnSpPr>
            <a:cxnSpLocks/>
          </p:cNvCxnSpPr>
          <p:nvPr/>
        </p:nvCxnSpPr>
        <p:spPr>
          <a:xfrm>
            <a:off x="6568069" y="2222599"/>
            <a:ext cx="2282966" cy="0"/>
          </a:xfrm>
          <a:prstGeom prst="line">
            <a:avLst/>
          </a:pr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1BC5F608-9587-E374-16A3-D62B97A7A15E}"/>
              </a:ext>
            </a:extLst>
          </p:cNvPr>
          <p:cNvSpPr txBox="1"/>
          <p:nvPr/>
        </p:nvSpPr>
        <p:spPr>
          <a:xfrm>
            <a:off x="9172018" y="1697749"/>
            <a:ext cx="2949212" cy="5543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 defTabSz="711200">
              <a:lnSpc>
                <a:spcPts val="13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ru-RU" sz="1800" b="1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Планируемое </a:t>
            </a:r>
          </a:p>
          <a:p>
            <a:pPr marL="0" lvl="0" indent="0" algn="ctr" defTabSz="711200">
              <a:lnSpc>
                <a:spcPts val="15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ru-RU" b="1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800" b="1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недрение в </a:t>
            </a:r>
            <a:r>
              <a:rPr lang="ru-RU" sz="1800" b="1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2026 году</a:t>
            </a:r>
            <a:endPara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олилиния: фигура 31">
            <a:extLst>
              <a:ext uri="{FF2B5EF4-FFF2-40B4-BE49-F238E27FC236}">
                <a16:creationId xmlns:a16="http://schemas.microsoft.com/office/drawing/2014/main" id="{F3EB026A-A139-8F83-F9DB-D74A3C4B1F78}"/>
              </a:ext>
            </a:extLst>
          </p:cNvPr>
          <p:cNvSpPr/>
          <p:nvPr/>
        </p:nvSpPr>
        <p:spPr>
          <a:xfrm>
            <a:off x="9311267" y="2486670"/>
            <a:ext cx="2670715" cy="3770556"/>
          </a:xfrm>
          <a:custGeom>
            <a:avLst/>
            <a:gdLst>
              <a:gd name="connsiteX0" fmla="*/ 0 w 4370119"/>
              <a:gd name="connsiteY0" fmla="*/ 0 h 2892825"/>
              <a:gd name="connsiteX1" fmla="*/ 4370119 w 4370119"/>
              <a:gd name="connsiteY1" fmla="*/ 0 h 2892825"/>
              <a:gd name="connsiteX2" fmla="*/ 4370119 w 4370119"/>
              <a:gd name="connsiteY2" fmla="*/ 2892825 h 2892825"/>
              <a:gd name="connsiteX3" fmla="*/ 0 w 4370119"/>
              <a:gd name="connsiteY3" fmla="*/ 2892825 h 2892825"/>
              <a:gd name="connsiteX4" fmla="*/ 0 w 4370119"/>
              <a:gd name="connsiteY4" fmla="*/ 0 h 2892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70119" h="2892825">
                <a:moveTo>
                  <a:pt x="0" y="0"/>
                </a:moveTo>
                <a:lnTo>
                  <a:pt x="4370119" y="0"/>
                </a:lnTo>
                <a:lnTo>
                  <a:pt x="4370119" y="2892825"/>
                </a:lnTo>
                <a:lnTo>
                  <a:pt x="0" y="289282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38751" tIns="20320" rIns="113792" bIns="20320" numCol="1" spcCol="1270" anchor="t" anchorCtr="0">
            <a:noAutofit/>
          </a:bodyPr>
          <a:lstStyle/>
          <a:p>
            <a:pPr marL="171450" lvl="1" indent="-171450" defTabSz="711200">
              <a:lnSpc>
                <a:spcPts val="1680"/>
              </a:lnSpc>
              <a:spcBef>
                <a:spcPts val="600"/>
              </a:spcBef>
              <a:spcAft>
                <a:spcPct val="20000"/>
              </a:spcAft>
              <a:buFontTx/>
              <a:buChar char="•"/>
            </a:pPr>
            <a:r>
              <a:rPr lang="ru-RU" sz="1400" kern="1200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Выполнение </a:t>
            </a:r>
            <a:r>
              <a:rPr lang="ru-RU" sz="1400" kern="12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операции закрытие ушка левого предсердия окклюдером</a:t>
            </a:r>
          </a:p>
          <a:p>
            <a:pPr marL="171450" lvl="1" indent="-171450" defTabSz="711200">
              <a:lnSpc>
                <a:spcPts val="1680"/>
              </a:lnSpc>
              <a:spcBef>
                <a:spcPts val="600"/>
              </a:spcBef>
              <a:spcAft>
                <a:spcPct val="20000"/>
              </a:spcAft>
              <a:buFontTx/>
              <a:buChar char="•"/>
            </a:pPr>
            <a:r>
              <a:rPr lang="ru-RU" sz="1400" kern="12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Имплантация подкожного </a:t>
            </a:r>
            <a:r>
              <a:rPr lang="ru-RU" sz="1400" kern="1200" dirty="0" err="1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биомонитора</a:t>
            </a:r>
            <a:endParaRPr lang="ru-RU" sz="1400" kern="1200"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lvl="1" indent="-171450" defTabSz="711200">
              <a:lnSpc>
                <a:spcPts val="1680"/>
              </a:lnSpc>
              <a:spcBef>
                <a:spcPts val="600"/>
              </a:spcBef>
              <a:spcAft>
                <a:spcPct val="20000"/>
              </a:spcAft>
              <a:buFontTx/>
              <a:buChar char="•"/>
            </a:pP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FARAPULSE</a:t>
            </a:r>
            <a:endParaRPr lang="ru-KZ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lvl="1" indent="-171450" defTabSz="711200">
              <a:lnSpc>
                <a:spcPts val="1680"/>
              </a:lnSpc>
              <a:spcBef>
                <a:spcPts val="600"/>
              </a:spcBef>
              <a:spcAft>
                <a:spcPct val="20000"/>
              </a:spcAft>
              <a:buFontTx/>
              <a:buChar char="•"/>
            </a:pPr>
            <a:endParaRPr lang="ru-KZ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lvl="1" indent="-171450" algn="l" defTabSz="711200">
              <a:lnSpc>
                <a:spcPts val="1680"/>
              </a:lnSpc>
              <a:spcBef>
                <a:spcPts val="600"/>
              </a:spcBef>
              <a:spcAft>
                <a:spcPct val="20000"/>
              </a:spcAft>
              <a:buChar char="•"/>
            </a:pPr>
            <a:endPara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lvl="1" indent="-171450" algn="l" defTabSz="711200">
              <a:lnSpc>
                <a:spcPts val="1680"/>
              </a:lnSpc>
              <a:spcBef>
                <a:spcPts val="600"/>
              </a:spcBef>
              <a:spcAft>
                <a:spcPct val="20000"/>
              </a:spcAft>
              <a:buChar char="•"/>
            </a:pPr>
            <a:endPara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22FC50A3-E4A9-E1A2-EDEE-C7A091BF6157}"/>
              </a:ext>
            </a:extLst>
          </p:cNvPr>
          <p:cNvCxnSpPr>
            <a:cxnSpLocks/>
          </p:cNvCxnSpPr>
          <p:nvPr/>
        </p:nvCxnSpPr>
        <p:spPr>
          <a:xfrm>
            <a:off x="9401933" y="2222599"/>
            <a:ext cx="2580050" cy="9437"/>
          </a:xfrm>
          <a:prstGeom prst="line">
            <a:avLst/>
          </a:pr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03649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4B768916-AE3E-F8D4-BD7F-F51332E45AE7}"/>
              </a:ext>
            </a:extLst>
          </p:cNvPr>
          <p:cNvSpPr txBox="1"/>
          <p:nvPr/>
        </p:nvSpPr>
        <p:spPr>
          <a:xfrm>
            <a:off x="2225962" y="1176526"/>
            <a:ext cx="741680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КГП «Многопрофильная больница №2 г. Караганды» </a:t>
            </a:r>
          </a:p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основным поставщиком медицинских услуг  </a:t>
            </a:r>
          </a:p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в рамках ГОБМП и ОСМС в Карагандинском регионе,  </a:t>
            </a:r>
          </a:p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интервенционной кардиологии, взрослой и детской</a:t>
            </a:r>
          </a:p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кардиохирургии, хирургической аритмологии , </a:t>
            </a:r>
          </a:p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сосудистой хирургии.</a:t>
            </a:r>
          </a:p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Лечение сердечно-сосудистой патологии проводится </a:t>
            </a:r>
          </a:p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согласно международных стандартов.  </a:t>
            </a:r>
            <a:endParaRPr lang="x-none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FA25C8AC-10F9-DA69-9836-9553E209173D}"/>
              </a:ext>
            </a:extLst>
          </p:cNvPr>
          <p:cNvSpPr/>
          <p:nvPr/>
        </p:nvSpPr>
        <p:spPr>
          <a:xfrm>
            <a:off x="950026" y="4888674"/>
            <a:ext cx="2256311" cy="855023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Интервенционная кардиология</a:t>
            </a:r>
            <a:endParaRPr lang="x-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3FC54354-EE55-904D-B5E0-D7196C6BA409}"/>
              </a:ext>
            </a:extLst>
          </p:cNvPr>
          <p:cNvSpPr/>
          <p:nvPr/>
        </p:nvSpPr>
        <p:spPr>
          <a:xfrm>
            <a:off x="3471554" y="4888674"/>
            <a:ext cx="2256311" cy="855023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Взрослая и детская кардиохирургия</a:t>
            </a:r>
            <a:endParaRPr lang="x-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8A519104-1731-DDD9-711A-C3B8BC14286C}"/>
              </a:ext>
            </a:extLst>
          </p:cNvPr>
          <p:cNvSpPr/>
          <p:nvPr/>
        </p:nvSpPr>
        <p:spPr>
          <a:xfrm>
            <a:off x="5993082" y="4888674"/>
            <a:ext cx="2256311" cy="855023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Хирургическая аритмология</a:t>
            </a:r>
            <a:endParaRPr lang="x-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F5D57472-E15E-6A8C-1DE4-4B0194CFBD71}"/>
              </a:ext>
            </a:extLst>
          </p:cNvPr>
          <p:cNvSpPr/>
          <p:nvPr/>
        </p:nvSpPr>
        <p:spPr>
          <a:xfrm>
            <a:off x="8514610" y="4892634"/>
            <a:ext cx="2256311" cy="855023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Сосудистая хирургия</a:t>
            </a:r>
            <a:endParaRPr lang="x-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C64623E-28C0-06CF-F373-7055BEDAD2BA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alphaModFix amt="85000"/>
          </a:blip>
          <a:stretch>
            <a:fillRect/>
          </a:stretch>
        </p:blipFill>
        <p:spPr>
          <a:xfrm>
            <a:off x="9191233" y="4203343"/>
            <a:ext cx="622224" cy="622224"/>
          </a:xfrm>
          <a:prstGeom prst="rect">
            <a:avLst/>
          </a:prstGeom>
        </p:spPr>
      </p:pic>
      <p:pic>
        <p:nvPicPr>
          <p:cNvPr id="12" name="Рисунок 11" descr="Изображение выглядит как черный, темнот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FE4480F2-752C-3EE0-CF35-5BE5DAB41634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  <a:alphaModFix amt="85000"/>
          </a:blip>
          <a:stretch>
            <a:fillRect/>
          </a:stretch>
        </p:blipFill>
        <p:spPr>
          <a:xfrm>
            <a:off x="1722618" y="4322225"/>
            <a:ext cx="503343" cy="503343"/>
          </a:xfrm>
          <a:prstGeom prst="rect">
            <a:avLst/>
          </a:prstGeom>
        </p:spPr>
      </p:pic>
      <p:pic>
        <p:nvPicPr>
          <p:cNvPr id="14" name="Рисунок 13" descr="Изображение выглядит как черный, темнот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2AD4644B-E098-F99E-223A-567FED380140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3">
                <a:shade val="45000"/>
                <a:satMod val="135000"/>
              </a:schemeClr>
              <a:prstClr val="white"/>
            </a:duotone>
            <a:alphaModFix amt="85000"/>
          </a:blip>
          <a:stretch>
            <a:fillRect/>
          </a:stretch>
        </p:blipFill>
        <p:spPr>
          <a:xfrm>
            <a:off x="4355456" y="4322225"/>
            <a:ext cx="503342" cy="503342"/>
          </a:xfrm>
          <a:prstGeom prst="rect">
            <a:avLst/>
          </a:prstGeom>
        </p:spPr>
      </p:pic>
      <p:pic>
        <p:nvPicPr>
          <p:cNvPr id="16" name="Рисунок 15" descr="Изображение выглядит как черный, темнот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0503F248-E745-BB6C-AA33-4D8CD732A809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3">
                <a:shade val="45000"/>
                <a:satMod val="135000"/>
              </a:schemeClr>
              <a:prstClr val="white"/>
            </a:duotone>
            <a:alphaModFix amt="85000"/>
          </a:blip>
          <a:stretch>
            <a:fillRect/>
          </a:stretch>
        </p:blipFill>
        <p:spPr>
          <a:xfrm>
            <a:off x="6871639" y="4343113"/>
            <a:ext cx="461565" cy="461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80480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02917953" name="Рисунок 1002917952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2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4610316"/>
              </p:ext>
            </p:extLst>
          </p:nvPr>
        </p:nvGraphicFramePr>
        <p:xfrm>
          <a:off x="0" y="239151"/>
          <a:ext cx="12084147" cy="6302129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6687385">
                  <a:extLst>
                    <a:ext uri="{9D8B030D-6E8A-4147-A177-3AD203B41FA5}">
                      <a16:colId xmlns:a16="http://schemas.microsoft.com/office/drawing/2014/main" val="4194633182"/>
                    </a:ext>
                  </a:extLst>
                </a:gridCol>
                <a:gridCol w="12549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3389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2760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8028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6270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Аритмология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2022г.</a:t>
                      </a: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2023г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2024г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2025г.</a:t>
                      </a: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9115443"/>
                  </a:ext>
                </a:extLst>
              </a:tr>
              <a:tr h="40995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пролечено больных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1117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1422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1209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1172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12015463"/>
                  </a:ext>
                </a:extLst>
              </a:tr>
              <a:tr h="40995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оперативных вмешательств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401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572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597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606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11234168"/>
                  </a:ext>
                </a:extLst>
              </a:tr>
              <a:tr h="40995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Хирургическая активность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35,8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40,1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49,3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45,2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30616738"/>
                  </a:ext>
                </a:extLst>
              </a:tr>
              <a:tr h="40995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Имплантация кардиовертера дефибриллятора 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416479189"/>
                  </a:ext>
                </a:extLst>
              </a:tr>
              <a:tr h="40995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Замена автоматического кардиовертера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995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Имплантация биовентрикулярного дефибриллятора 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CRT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72597620"/>
                  </a:ext>
                </a:extLst>
              </a:tr>
              <a:tr h="40995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Имплантация ЭКС всего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104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119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132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153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50964582"/>
                  </a:ext>
                </a:extLst>
              </a:tr>
              <a:tr h="40995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 них  имплантация 1х-камерной ЭКС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62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764956956"/>
                  </a:ext>
                </a:extLst>
              </a:tr>
              <a:tr h="40995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 них  имплантация 2х -камерной ЭКС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91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39154366"/>
                  </a:ext>
                </a:extLst>
              </a:tr>
              <a:tr h="40995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Установка временной ЭКС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64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33311690"/>
                  </a:ext>
                </a:extLst>
              </a:tr>
              <a:tr h="40995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Иссечение или деструкция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130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178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155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782916622"/>
                  </a:ext>
                </a:extLst>
              </a:tr>
              <a:tr h="40995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Криоаблация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728891265"/>
                  </a:ext>
                </a:extLst>
              </a:tr>
              <a:tr h="40995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Катетерное инвазивное ЭФИ исследование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53494550"/>
                  </a:ext>
                </a:extLst>
              </a:tr>
              <a:tr h="40995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Замена трансвенозного атриального электрода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932074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117433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1367774"/>
              </p:ext>
            </p:extLst>
          </p:nvPr>
        </p:nvGraphicFramePr>
        <p:xfrm>
          <a:off x="0" y="56287"/>
          <a:ext cx="12056013" cy="6857984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5660743">
                  <a:extLst>
                    <a:ext uri="{9D8B030D-6E8A-4147-A177-3AD203B41FA5}">
                      <a16:colId xmlns:a16="http://schemas.microsoft.com/office/drawing/2014/main" val="1464233311"/>
                    </a:ext>
                  </a:extLst>
                </a:gridCol>
                <a:gridCol w="15559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443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59988">
                  <a:extLst>
                    <a:ext uri="{9D8B030D-6E8A-4147-A177-3AD203B41FA5}">
                      <a16:colId xmlns:a16="http://schemas.microsoft.com/office/drawing/2014/main" val="2671515812"/>
                    </a:ext>
                  </a:extLst>
                </a:gridCol>
                <a:gridCol w="1434904">
                  <a:extLst>
                    <a:ext uri="{9D8B030D-6E8A-4147-A177-3AD203B41FA5}">
                      <a16:colId xmlns:a16="http://schemas.microsoft.com/office/drawing/2014/main" val="3438849517"/>
                    </a:ext>
                  </a:extLst>
                </a:gridCol>
              </a:tblGrid>
              <a:tr h="43473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Ангиохирургия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r>
                        <a:rPr lang="ru-RU" sz="16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год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  <a:r>
                        <a:rPr lang="ru-RU" sz="16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год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</a:t>
                      </a:r>
                      <a:r>
                        <a:rPr lang="ru-RU" sz="16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год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</a:t>
                      </a:r>
                      <a:r>
                        <a:rPr lang="ru-RU" sz="16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год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9420325"/>
                  </a:ext>
                </a:extLst>
              </a:tr>
              <a:tr h="33806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пролечено больных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579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788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762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757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28203785"/>
                  </a:ext>
                </a:extLst>
              </a:tr>
              <a:tr h="33806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Проведено оперативных вмешательств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504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682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669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682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54713022"/>
                  </a:ext>
                </a:extLst>
              </a:tr>
              <a:tr h="33806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Хирургическая активность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87,0%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85,90%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87,70%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89,4%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87403159"/>
                  </a:ext>
                </a:extLst>
              </a:tr>
              <a:tr h="33806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Послеоперационная летальность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1,6%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1,08%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0,80%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1,18%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36801327"/>
                  </a:ext>
                </a:extLst>
              </a:tr>
              <a:tr h="33806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Операции на артериях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433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315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575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671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96360344"/>
                  </a:ext>
                </a:extLst>
              </a:tr>
              <a:tr h="33806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 них открытые операции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260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373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387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256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447532683"/>
                  </a:ext>
                </a:extLst>
              </a:tr>
              <a:tr h="33806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Операции на венозной системе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60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111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27844227"/>
                  </a:ext>
                </a:extLst>
              </a:tr>
              <a:tr h="33806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Эндоваскулярные операции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173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384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388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461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81592138"/>
                  </a:ext>
                </a:extLst>
              </a:tr>
              <a:tr h="33806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Эндоваскулярные операции вместе с ЧТКА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1652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1943</a:t>
                      </a:r>
                      <a:endParaRPr lang="en-US" sz="16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1880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1682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56613792"/>
                  </a:ext>
                </a:extLst>
              </a:tr>
              <a:tr h="33806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Аневризма брюшной аорты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54775574"/>
                  </a:ext>
                </a:extLst>
              </a:tr>
              <a:tr h="33806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Подвздошно- бедренное шунтирование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66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85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64677976"/>
                  </a:ext>
                </a:extLst>
              </a:tr>
              <a:tr h="33806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Эндоартериоэктомия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других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артерий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головы и шеи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76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82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2874490"/>
                  </a:ext>
                </a:extLst>
              </a:tr>
              <a:tr h="33806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Стентирование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артерий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45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92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136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24151601"/>
                  </a:ext>
                </a:extLst>
              </a:tr>
              <a:tr h="33806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Гибридные операции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72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86334429"/>
                  </a:ext>
                </a:extLst>
              </a:tr>
              <a:tr h="33806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Баллонная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ангиопластика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артерий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аорта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конечности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95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177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199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184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193382440"/>
                  </a:ext>
                </a:extLst>
              </a:tr>
              <a:tr h="33806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Резекция аорты с анастомозом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en-US" sz="16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24755085"/>
                  </a:ext>
                </a:extLst>
              </a:tr>
              <a:tr h="33806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Нейрохирургические операции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всего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16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77353562"/>
                  </a:ext>
                </a:extLst>
              </a:tr>
              <a:tr h="33806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Чрезкожная имплантация стентов во внутричерепные артерии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6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50659072"/>
                  </a:ext>
                </a:extLst>
              </a:tr>
              <a:tr h="33806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Эндоваскулярное удаление обструкции сосудов головы и шеи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6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445384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353852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2375721"/>
              </p:ext>
            </p:extLst>
          </p:nvPr>
        </p:nvGraphicFramePr>
        <p:xfrm>
          <a:off x="0" y="1"/>
          <a:ext cx="12191999" cy="6857989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56213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827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173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1705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5353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2016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Отделение острой коронарной недостаточности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978" marR="56978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r>
                        <a:rPr lang="ru-RU" sz="20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год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978" marR="56978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  <a:r>
                        <a:rPr lang="ru-RU" sz="20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год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978" marR="56978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2024</a:t>
                      </a:r>
                      <a:r>
                        <a:rPr lang="ru-RU" sz="20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год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978" marR="56978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</a:t>
                      </a:r>
                      <a:r>
                        <a:rPr lang="ru-RU" sz="20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год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978" marR="56978" marT="0" marB="0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80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коек всего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978" marR="56978" marT="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978" marR="5697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978" marR="5697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978" marR="5697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978" marR="56978" marT="0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80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пролечено больных по КС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978" marR="56978" marT="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1628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978" marR="5697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1470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978" marR="5697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1399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978" marR="5697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1279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978" marR="56978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80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умерло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978" marR="56978" marT="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978" marR="5697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109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978" marR="5697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89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978" marR="5697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77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978" marR="56978" marT="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80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Общая летальность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978" marR="56978" marT="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7,9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978" marR="5697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7,4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978" marR="5697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6,30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978" marR="5697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6,02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978" marR="56978" marT="0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80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Досуточная летальность в т.ч. всего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978" marR="56978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978" marR="569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978" marR="5697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978" marR="5697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25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978" marR="56978" marT="0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80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Досуточная летальность в % всего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978" marR="56978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30,0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978" marR="569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39,4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978" marR="5697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39,3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978" marR="5697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978" marR="56978" marT="0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80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Пролечено с ОИМ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978" marR="56978" marT="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992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978" marR="5697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1033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978" marR="5697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985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978" marR="5697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937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978" marR="56978" marT="0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80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Умерло от ОИМ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978" marR="56978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82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978" marR="569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978" marR="5697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978" marR="5697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56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978" marR="56978" marT="0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80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летальность от ОИМ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978" marR="56978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8,26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978" marR="569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7,7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978" marR="5697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6,09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978" marR="5697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5,9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978" marR="56978" marT="0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80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Умерло  до суток от ОИМ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978" marR="56978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978" marR="569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978" marR="5697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978" marR="5697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19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978" marR="56978" marT="0" marB="0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880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операций всего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978" marR="56978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944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978" marR="569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944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978" marR="5697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865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978" marR="5697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808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978" marR="56978" marT="0" marB="0" anchor="b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880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Умерло после операции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978" marR="56978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978" marR="569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978" marR="5697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978" marR="5697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978" marR="56978" marT="0" marB="0" anchor="b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880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Послеопер. летальность %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978" marR="56978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5,8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978" marR="569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7,00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978" marR="5697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978" marR="5697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6,6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978" marR="56978" marT="0" marB="0" anchor="b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880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Оперировано больных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978" marR="56978" marT="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887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978" marR="5697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881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978" marR="5697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814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978" marR="5697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740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978" marR="56978" marT="0" marB="0" anchor="b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880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Хирургическая активность %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978" marR="56978" marT="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62,0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978" marR="5697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64,8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978" marR="5697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61,8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978" marR="5697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57,9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978" marR="56978" marT="0" marB="0" anchor="b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880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Коронарографии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978" marR="56978" marT="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1294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978" marR="5697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1255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978" marR="5697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1190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978" marR="5697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1181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978" marR="56978" marT="0" marB="0" anchor="b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880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ЧТКА     корон. артерий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978" marR="56978" marT="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928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978" marR="5697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910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978" marR="5697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827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978" marR="5697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806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978" marR="56978" marT="0" marB="0" anchor="b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894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Проведено  койко дней 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978" marR="56978" marT="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12429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978" marR="5697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12764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978" marR="5697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10273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978" marR="5697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9421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978" marR="56978" marT="0" marB="0" anchor="b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880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Работа койки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978" marR="56978" marT="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243,7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978" marR="5697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319,1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978" marR="5697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256,8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978" marR="5697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235,5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978" marR="56978" marT="0" marB="0" anchor="b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880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Оборот койки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978" marR="56978" marT="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29,9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978" marR="5697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36,7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978" marR="5697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34,9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978" marR="5697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32,0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978" marR="56978" marT="0" marB="0" anchor="b"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880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Среднее пребывание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978" marR="56978" marT="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8,1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978" marR="5697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8,6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978" marR="5697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7,38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978" marR="5697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7,3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978" marR="56978" marT="0" marB="0" anchor="b"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2880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ср. время простоя койки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978" marR="56978" marT="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2,3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978" marR="5697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0,5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978" marR="5697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2,30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978" marR="5697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3,2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6978" marR="56978" marT="0" marB="0" anchor="b"/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020267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A91888E-B0F1-F1CB-B25C-1805312D59FD}"/>
              </a:ext>
            </a:extLst>
          </p:cNvPr>
          <p:cNvSpPr txBox="1"/>
          <p:nvPr/>
        </p:nvSpPr>
        <p:spPr>
          <a:xfrm>
            <a:off x="3048000" y="150983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Реабилитационный корпус</a:t>
            </a:r>
            <a:endParaRPr lang="x-none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201A2EA-3776-EFE0-ED70-AAFF56B25D7B}"/>
              </a:ext>
            </a:extLst>
          </p:cNvPr>
          <p:cNvSpPr txBox="1"/>
          <p:nvPr/>
        </p:nvSpPr>
        <p:spPr>
          <a:xfrm>
            <a:off x="8216897" y="706266"/>
            <a:ext cx="3717925" cy="39857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x-none" sz="2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Льготная категория</a:t>
            </a:r>
            <a:r>
              <a:rPr lang="ru-RU" sz="2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x-none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 ВОВ,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x-none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Воины- интернационалисты,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ru-RU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x-none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Ликвидаторы аварии на ЧАЭС,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x-none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x-none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Труженики тыла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endParaRPr lang="ru-RU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x-none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Узники концлагерей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x-none" sz="1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2022 год – </a:t>
            </a:r>
            <a:r>
              <a:rPr lang="ru-RU" sz="1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117</a:t>
            </a:r>
          </a:p>
          <a:p>
            <a:r>
              <a:rPr lang="x-none" sz="1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2023 год – </a:t>
            </a:r>
            <a:r>
              <a:rPr lang="ru-RU" sz="1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123</a:t>
            </a:r>
          </a:p>
          <a:p>
            <a:r>
              <a:rPr lang="x-none" sz="1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</a:t>
            </a:r>
            <a:r>
              <a:rPr lang="ru-RU" sz="1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x-none" sz="1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год – </a:t>
            </a:r>
            <a:r>
              <a:rPr lang="ru-RU" sz="1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77</a:t>
            </a:r>
          </a:p>
          <a:p>
            <a:r>
              <a:rPr lang="ru-RU" sz="1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 год - 71</a:t>
            </a: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54902D0-EFBC-45C5-870A-5B5E6B4F3F6E}"/>
              </a:ext>
            </a:extLst>
          </p:cNvPr>
          <p:cNvSpPr txBox="1"/>
          <p:nvPr/>
        </p:nvSpPr>
        <p:spPr>
          <a:xfrm>
            <a:off x="257177" y="674596"/>
            <a:ext cx="3717925" cy="62786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x-none" sz="2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этап реабилитации</a:t>
            </a:r>
            <a:endParaRPr lang="ru-RU" sz="20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x-none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восстановительного лечения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медицинской реабилитации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x-none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ардиологические для взрослых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x-none" sz="1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2022 год – 22</a:t>
            </a:r>
            <a:endParaRPr lang="ru-RU" sz="14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x-none" sz="1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2023 год – 438</a:t>
            </a:r>
            <a:endParaRPr lang="ru-RU" sz="14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x-none" sz="1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</a:t>
            </a:r>
            <a:r>
              <a:rPr lang="ru-RU" sz="1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x-none" sz="1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год – </a:t>
            </a:r>
            <a:r>
              <a:rPr lang="ru-RU" sz="1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476</a:t>
            </a:r>
          </a:p>
          <a:p>
            <a:r>
              <a:rPr lang="ru-RU" sz="1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 г. - 423</a:t>
            </a: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x-none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ардиохирургические для взрослых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x-none" sz="1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2022 год – </a:t>
            </a:r>
            <a:r>
              <a:rPr lang="ru-RU" sz="1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625</a:t>
            </a:r>
          </a:p>
          <a:p>
            <a:r>
              <a:rPr lang="x-none" sz="1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2023 год – </a:t>
            </a:r>
            <a:r>
              <a:rPr lang="ru-RU" sz="1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570</a:t>
            </a:r>
          </a:p>
          <a:p>
            <a:r>
              <a:rPr lang="x-none" sz="1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</a:t>
            </a:r>
            <a:r>
              <a:rPr lang="ru-RU" sz="1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x-none" sz="1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год – </a:t>
            </a:r>
            <a:r>
              <a:rPr lang="ru-RU" sz="1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522</a:t>
            </a:r>
          </a:p>
          <a:p>
            <a:r>
              <a:rPr lang="ru-RU" sz="1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 г. - 589</a:t>
            </a: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x-none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ардиохирургические для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</a:t>
            </a:r>
          </a:p>
          <a:p>
            <a:r>
              <a:rPr lang="x-none" sz="1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2022 год – </a:t>
            </a:r>
            <a:r>
              <a:rPr lang="ru-RU" sz="1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</a:p>
          <a:p>
            <a:r>
              <a:rPr lang="x-none" sz="1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2023 год – </a:t>
            </a:r>
            <a:r>
              <a:rPr lang="ru-RU" sz="1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36</a:t>
            </a:r>
          </a:p>
          <a:p>
            <a:r>
              <a:rPr lang="x-none" sz="1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</a:t>
            </a:r>
            <a:r>
              <a:rPr lang="ru-RU" sz="1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x-none" sz="1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год – </a:t>
            </a:r>
            <a:r>
              <a:rPr lang="ru-RU" sz="1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  <a:p>
            <a:r>
              <a:rPr lang="ru-RU" sz="1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 год - 0</a:t>
            </a: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Итого</a:t>
            </a:r>
          </a:p>
          <a:p>
            <a:r>
              <a:rPr lang="x-none" sz="1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2022 год – </a:t>
            </a:r>
            <a:r>
              <a:rPr lang="ru-RU" sz="1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660</a:t>
            </a:r>
          </a:p>
          <a:p>
            <a:r>
              <a:rPr lang="x-none" sz="1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2023 год – </a:t>
            </a:r>
            <a:r>
              <a:rPr lang="ru-RU" sz="1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1008</a:t>
            </a:r>
          </a:p>
          <a:p>
            <a:r>
              <a:rPr lang="x-none" sz="1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</a:t>
            </a:r>
            <a:r>
              <a:rPr lang="ru-RU" sz="1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x-none" sz="1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год – </a:t>
            </a:r>
            <a:r>
              <a:rPr lang="ru-RU" sz="1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1001</a:t>
            </a:r>
          </a:p>
          <a:p>
            <a:r>
              <a:rPr lang="ru-RU" sz="1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 год - 1012</a:t>
            </a:r>
            <a:endParaRPr lang="ru-RU" sz="16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D565171-2238-3963-F803-9D3228D68FC3}"/>
              </a:ext>
            </a:extLst>
          </p:cNvPr>
          <p:cNvSpPr txBox="1"/>
          <p:nvPr/>
        </p:nvSpPr>
        <p:spPr>
          <a:xfrm>
            <a:off x="4237037" y="735758"/>
            <a:ext cx="3717925" cy="60324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x-none" sz="2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этап реабилитации</a:t>
            </a:r>
            <a:endParaRPr lang="ru-RU" sz="20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x-none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восстановительного лечения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медицинской реабилитации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x-none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ардиологические для взрослых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1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2022 год - 0</a:t>
            </a:r>
          </a:p>
          <a:p>
            <a:r>
              <a:rPr lang="x-none" sz="1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2023 год – </a:t>
            </a:r>
            <a:r>
              <a:rPr lang="ru-RU" sz="1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</a:t>
            </a:r>
          </a:p>
          <a:p>
            <a:r>
              <a:rPr lang="x-none" sz="1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</a:t>
            </a:r>
            <a:r>
              <a:rPr lang="ru-RU" sz="1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x-none" sz="1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год – </a:t>
            </a:r>
            <a:r>
              <a:rPr lang="ru-RU" sz="1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53</a:t>
            </a:r>
          </a:p>
          <a:p>
            <a:r>
              <a:rPr lang="ru-RU" sz="1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 год - 126</a:t>
            </a: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x-none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ардиохирургические для взрослых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ru-RU" sz="14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x-none" sz="1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2023 год – </a:t>
            </a:r>
            <a:r>
              <a:rPr lang="ru-RU" sz="1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78</a:t>
            </a:r>
          </a:p>
          <a:p>
            <a:r>
              <a:rPr lang="x-none" sz="1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</a:t>
            </a:r>
            <a:r>
              <a:rPr lang="ru-RU" sz="1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x-none" sz="1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год – </a:t>
            </a:r>
            <a:r>
              <a:rPr lang="ru-RU" sz="1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125</a:t>
            </a:r>
          </a:p>
          <a:p>
            <a:r>
              <a:rPr lang="ru-RU" sz="1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 год - 102</a:t>
            </a: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x-none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ардиохирургические для детей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x-none" sz="1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2023 год – </a:t>
            </a:r>
            <a:r>
              <a:rPr lang="ru-RU" sz="1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Итого</a:t>
            </a: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x-none" sz="1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2023 год – </a:t>
            </a:r>
            <a:r>
              <a:rPr lang="ru-RU" sz="1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114</a:t>
            </a:r>
          </a:p>
          <a:p>
            <a:r>
              <a:rPr lang="x-none" sz="1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</a:t>
            </a:r>
            <a:r>
              <a:rPr lang="ru-RU" sz="1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x-none" sz="1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год – </a:t>
            </a:r>
            <a:r>
              <a:rPr lang="ru-RU" sz="1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178</a:t>
            </a:r>
          </a:p>
          <a:p>
            <a:r>
              <a:rPr lang="ru-RU" sz="1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 год - 228</a:t>
            </a:r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F216574E-8019-2A77-E41D-2325FB6D1BAD}"/>
              </a:ext>
            </a:extLst>
          </p:cNvPr>
          <p:cNvCxnSpPr/>
          <p:nvPr/>
        </p:nvCxnSpPr>
        <p:spPr>
          <a:xfrm>
            <a:off x="257177" y="1157224"/>
            <a:ext cx="30607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3C6931DC-6263-91D1-E6DB-7FD39AA3E055}"/>
              </a:ext>
            </a:extLst>
          </p:cNvPr>
          <p:cNvCxnSpPr/>
          <p:nvPr/>
        </p:nvCxnSpPr>
        <p:spPr>
          <a:xfrm>
            <a:off x="4330192" y="1195832"/>
            <a:ext cx="30607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93ECB6E2-416A-AB24-E4FB-687A713D15AC}"/>
              </a:ext>
            </a:extLst>
          </p:cNvPr>
          <p:cNvCxnSpPr/>
          <p:nvPr/>
        </p:nvCxnSpPr>
        <p:spPr>
          <a:xfrm>
            <a:off x="8216897" y="1169416"/>
            <a:ext cx="30607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91410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E44E6E7-DFB9-333A-0D71-4FD17CEBDE30}"/>
              </a:ext>
            </a:extLst>
          </p:cNvPr>
          <p:cNvSpPr txBox="1"/>
          <p:nvPr/>
        </p:nvSpPr>
        <p:spPr>
          <a:xfrm>
            <a:off x="3048000" y="150983"/>
            <a:ext cx="60960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Внедрение новых технологий </a:t>
            </a:r>
          </a:p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2024 году</a:t>
            </a:r>
            <a:endParaRPr lang="x-none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F5A8F29-6B8C-5CF8-B887-8E7566CC7304}"/>
              </a:ext>
            </a:extLst>
          </p:cNvPr>
          <p:cNvSpPr txBox="1"/>
          <p:nvPr/>
        </p:nvSpPr>
        <p:spPr>
          <a:xfrm>
            <a:off x="2844800" y="1356836"/>
            <a:ext cx="60960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x-none" sz="16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счет оказания на уровне стационара высокоспециализированной кардиохирургической (в т.ч</a:t>
            </a:r>
            <a:r>
              <a:rPr lang="ru-RU" sz="16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x-none" sz="16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детской), интервенционной, </a:t>
            </a:r>
            <a:r>
              <a:rPr lang="x-none" sz="16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аритмологической</a:t>
            </a:r>
            <a:r>
              <a:rPr lang="x-none" sz="16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x-none" sz="16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ангиохирургической</a:t>
            </a:r>
            <a:r>
              <a:rPr lang="x-none" sz="16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помощи с применением</a:t>
            </a:r>
            <a:r>
              <a:rPr lang="ru-RU" sz="16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16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современных медицинских технологий</a:t>
            </a:r>
          </a:p>
        </p:txBody>
      </p:sp>
      <p:graphicFrame>
        <p:nvGraphicFramePr>
          <p:cNvPr id="10" name="Схема 9">
            <a:extLst>
              <a:ext uri="{FF2B5EF4-FFF2-40B4-BE49-F238E27FC236}">
                <a16:creationId xmlns:a16="http://schemas.microsoft.com/office/drawing/2014/main" id="{62A89191-BE9E-6BB8-1827-F1550568F1D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66812888"/>
              </p:ext>
            </p:extLst>
          </p:nvPr>
        </p:nvGraphicFramePr>
        <p:xfrm>
          <a:off x="2352675" y="2818849"/>
          <a:ext cx="7486650" cy="23678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527BC15-914F-C24A-D4DE-08592F7D489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/>
        </p:blipFill>
        <p:spPr bwMode="auto">
          <a:xfrm>
            <a:off x="2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217165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2EC4DA-6715-A29F-AD79-D65CF78740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581BCB3-3DD6-F529-52BA-EC12C8FEFC5B}"/>
              </a:ext>
            </a:extLst>
          </p:cNvPr>
          <p:cNvSpPr txBox="1"/>
          <p:nvPr/>
        </p:nvSpPr>
        <p:spPr>
          <a:xfrm>
            <a:off x="1527048" y="150983"/>
            <a:ext cx="94548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консультаций по специалистам</a:t>
            </a:r>
            <a:endParaRPr lang="x-none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1B04F5D-BC31-AC96-2AAB-0DA1AD18EE1A}"/>
              </a:ext>
            </a:extLst>
          </p:cNvPr>
          <p:cNvSpPr txBox="1"/>
          <p:nvPr/>
        </p:nvSpPr>
        <p:spPr>
          <a:xfrm>
            <a:off x="22447" y="5561496"/>
            <a:ext cx="817901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x-none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Консультативно-диагностическим центром оказано более 21 тысяч услуг.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x-none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Отмечается значительный рост числа оказываемой консультативно-диагностической помощи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населению по договорам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соисполнения с организациями ПМСП, что связано с организацией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координационно-диагностического центра.</a:t>
            </a:r>
          </a:p>
        </p:txBody>
      </p:sp>
      <p:sp>
        <p:nvSpPr>
          <p:cNvPr id="45" name="Полилиния: фигура 44">
            <a:extLst>
              <a:ext uri="{FF2B5EF4-FFF2-40B4-BE49-F238E27FC236}">
                <a16:creationId xmlns:a16="http://schemas.microsoft.com/office/drawing/2014/main" id="{091A1C6A-DBDC-5DC0-FD69-2973FCD1045D}"/>
              </a:ext>
            </a:extLst>
          </p:cNvPr>
          <p:cNvSpPr/>
          <p:nvPr/>
        </p:nvSpPr>
        <p:spPr>
          <a:xfrm>
            <a:off x="1041592" y="570124"/>
            <a:ext cx="2613289" cy="2586915"/>
          </a:xfrm>
          <a:custGeom>
            <a:avLst/>
            <a:gdLst>
              <a:gd name="connsiteX0" fmla="*/ 0 w 2520042"/>
              <a:gd name="connsiteY0" fmla="*/ 191115 h 1911153"/>
              <a:gd name="connsiteX1" fmla="*/ 191115 w 2520042"/>
              <a:gd name="connsiteY1" fmla="*/ 0 h 1911153"/>
              <a:gd name="connsiteX2" fmla="*/ 2328927 w 2520042"/>
              <a:gd name="connsiteY2" fmla="*/ 0 h 1911153"/>
              <a:gd name="connsiteX3" fmla="*/ 2520042 w 2520042"/>
              <a:gd name="connsiteY3" fmla="*/ 191115 h 1911153"/>
              <a:gd name="connsiteX4" fmla="*/ 2520042 w 2520042"/>
              <a:gd name="connsiteY4" fmla="*/ 1720038 h 1911153"/>
              <a:gd name="connsiteX5" fmla="*/ 2328927 w 2520042"/>
              <a:gd name="connsiteY5" fmla="*/ 1911153 h 1911153"/>
              <a:gd name="connsiteX6" fmla="*/ 191115 w 2520042"/>
              <a:gd name="connsiteY6" fmla="*/ 1911153 h 1911153"/>
              <a:gd name="connsiteX7" fmla="*/ 0 w 2520042"/>
              <a:gd name="connsiteY7" fmla="*/ 1720038 h 1911153"/>
              <a:gd name="connsiteX8" fmla="*/ 0 w 2520042"/>
              <a:gd name="connsiteY8" fmla="*/ 191115 h 1911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20042" h="1911153">
                <a:moveTo>
                  <a:pt x="0" y="191115"/>
                </a:moveTo>
                <a:cubicBezTo>
                  <a:pt x="0" y="85565"/>
                  <a:pt x="85565" y="0"/>
                  <a:pt x="191115" y="0"/>
                </a:cubicBezTo>
                <a:lnTo>
                  <a:pt x="2328927" y="0"/>
                </a:lnTo>
                <a:cubicBezTo>
                  <a:pt x="2434477" y="0"/>
                  <a:pt x="2520042" y="85565"/>
                  <a:pt x="2520042" y="191115"/>
                </a:cubicBezTo>
                <a:lnTo>
                  <a:pt x="2520042" y="1720038"/>
                </a:lnTo>
                <a:cubicBezTo>
                  <a:pt x="2520042" y="1825588"/>
                  <a:pt x="2434477" y="1911153"/>
                  <a:pt x="2328927" y="1911153"/>
                </a:cubicBezTo>
                <a:lnTo>
                  <a:pt x="191115" y="1911153"/>
                </a:lnTo>
                <a:cubicBezTo>
                  <a:pt x="85565" y="1911153"/>
                  <a:pt x="0" y="1825588"/>
                  <a:pt x="0" y="1720038"/>
                </a:cubicBezTo>
                <a:lnTo>
                  <a:pt x="0" y="191115"/>
                </a:lnTo>
                <a:close/>
              </a:path>
            </a:pathLst>
          </a:cu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2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0960" tIns="60960" rIns="60960" bIns="1398768" numCol="1" spcCol="1270" anchor="ctr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x-none" sz="16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Полилиния: фигура 45">
            <a:extLst>
              <a:ext uri="{FF2B5EF4-FFF2-40B4-BE49-F238E27FC236}">
                <a16:creationId xmlns:a16="http://schemas.microsoft.com/office/drawing/2014/main" id="{A998C99A-C75E-3262-BCF8-675EBAA81401}"/>
              </a:ext>
            </a:extLst>
          </p:cNvPr>
          <p:cNvSpPr/>
          <p:nvPr/>
        </p:nvSpPr>
        <p:spPr>
          <a:xfrm>
            <a:off x="1308704" y="876962"/>
            <a:ext cx="2154625" cy="493161"/>
          </a:xfrm>
          <a:custGeom>
            <a:avLst/>
            <a:gdLst>
              <a:gd name="connsiteX0" fmla="*/ 0 w 2016033"/>
              <a:gd name="connsiteY0" fmla="*/ 37547 h 375465"/>
              <a:gd name="connsiteX1" fmla="*/ 37547 w 2016033"/>
              <a:gd name="connsiteY1" fmla="*/ 0 h 375465"/>
              <a:gd name="connsiteX2" fmla="*/ 1978487 w 2016033"/>
              <a:gd name="connsiteY2" fmla="*/ 0 h 375465"/>
              <a:gd name="connsiteX3" fmla="*/ 2016034 w 2016033"/>
              <a:gd name="connsiteY3" fmla="*/ 37547 h 375465"/>
              <a:gd name="connsiteX4" fmla="*/ 2016033 w 2016033"/>
              <a:gd name="connsiteY4" fmla="*/ 337919 h 375465"/>
              <a:gd name="connsiteX5" fmla="*/ 1978486 w 2016033"/>
              <a:gd name="connsiteY5" fmla="*/ 375466 h 375465"/>
              <a:gd name="connsiteX6" fmla="*/ 37547 w 2016033"/>
              <a:gd name="connsiteY6" fmla="*/ 375465 h 375465"/>
              <a:gd name="connsiteX7" fmla="*/ 0 w 2016033"/>
              <a:gd name="connsiteY7" fmla="*/ 337918 h 375465"/>
              <a:gd name="connsiteX8" fmla="*/ 0 w 2016033"/>
              <a:gd name="connsiteY8" fmla="*/ 37547 h 3754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16033" h="375465">
                <a:moveTo>
                  <a:pt x="0" y="37547"/>
                </a:moveTo>
                <a:cubicBezTo>
                  <a:pt x="0" y="16810"/>
                  <a:pt x="16810" y="0"/>
                  <a:pt x="37547" y="0"/>
                </a:cubicBezTo>
                <a:lnTo>
                  <a:pt x="1978487" y="0"/>
                </a:lnTo>
                <a:cubicBezTo>
                  <a:pt x="1999224" y="0"/>
                  <a:pt x="2016034" y="16810"/>
                  <a:pt x="2016034" y="37547"/>
                </a:cubicBezTo>
                <a:cubicBezTo>
                  <a:pt x="2016034" y="137671"/>
                  <a:pt x="2016033" y="237795"/>
                  <a:pt x="2016033" y="337919"/>
                </a:cubicBezTo>
                <a:cubicBezTo>
                  <a:pt x="2016033" y="358656"/>
                  <a:pt x="1999223" y="375466"/>
                  <a:pt x="1978486" y="375466"/>
                </a:cubicBezTo>
                <a:lnTo>
                  <a:pt x="37547" y="375465"/>
                </a:lnTo>
                <a:cubicBezTo>
                  <a:pt x="16810" y="375465"/>
                  <a:pt x="0" y="358655"/>
                  <a:pt x="0" y="337918"/>
                </a:cubicBezTo>
                <a:lnTo>
                  <a:pt x="0" y="37547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1637" tIns="41477" rIns="51637" bIns="41477" numCol="1" spcCol="1270" anchor="ctr" anchorCtr="0">
            <a:noAutofit/>
          </a:bodyPr>
          <a:lstStyle/>
          <a:p>
            <a:pPr marL="0" lvl="0" indent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ru-RU" sz="1600" kern="1200">
                <a:latin typeface="Times New Roman" panose="02020603050405020304" pitchFamily="18" charset="0"/>
                <a:cs typeface="Times New Roman" panose="02020603050405020304" pitchFamily="18" charset="0"/>
              </a:rPr>
              <a:t>5254</a:t>
            </a:r>
            <a:endParaRPr lang="x-none" sz="1600" kern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Полилиния: фигура 46">
            <a:extLst>
              <a:ext uri="{FF2B5EF4-FFF2-40B4-BE49-F238E27FC236}">
                <a16:creationId xmlns:a16="http://schemas.microsoft.com/office/drawing/2014/main" id="{CF83F751-D83D-4D31-2991-8CF225F55125}"/>
              </a:ext>
            </a:extLst>
          </p:cNvPr>
          <p:cNvSpPr/>
          <p:nvPr/>
        </p:nvSpPr>
        <p:spPr>
          <a:xfrm>
            <a:off x="1308706" y="1407801"/>
            <a:ext cx="2154625" cy="493161"/>
          </a:xfrm>
          <a:custGeom>
            <a:avLst/>
            <a:gdLst>
              <a:gd name="connsiteX0" fmla="*/ 0 w 2016033"/>
              <a:gd name="connsiteY0" fmla="*/ 37547 h 375465"/>
              <a:gd name="connsiteX1" fmla="*/ 37547 w 2016033"/>
              <a:gd name="connsiteY1" fmla="*/ 0 h 375465"/>
              <a:gd name="connsiteX2" fmla="*/ 1978487 w 2016033"/>
              <a:gd name="connsiteY2" fmla="*/ 0 h 375465"/>
              <a:gd name="connsiteX3" fmla="*/ 2016034 w 2016033"/>
              <a:gd name="connsiteY3" fmla="*/ 37547 h 375465"/>
              <a:gd name="connsiteX4" fmla="*/ 2016033 w 2016033"/>
              <a:gd name="connsiteY4" fmla="*/ 337919 h 375465"/>
              <a:gd name="connsiteX5" fmla="*/ 1978486 w 2016033"/>
              <a:gd name="connsiteY5" fmla="*/ 375466 h 375465"/>
              <a:gd name="connsiteX6" fmla="*/ 37547 w 2016033"/>
              <a:gd name="connsiteY6" fmla="*/ 375465 h 375465"/>
              <a:gd name="connsiteX7" fmla="*/ 0 w 2016033"/>
              <a:gd name="connsiteY7" fmla="*/ 337918 h 375465"/>
              <a:gd name="connsiteX8" fmla="*/ 0 w 2016033"/>
              <a:gd name="connsiteY8" fmla="*/ 37547 h 3754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16033" h="375465">
                <a:moveTo>
                  <a:pt x="0" y="37547"/>
                </a:moveTo>
                <a:cubicBezTo>
                  <a:pt x="0" y="16810"/>
                  <a:pt x="16810" y="0"/>
                  <a:pt x="37547" y="0"/>
                </a:cubicBezTo>
                <a:lnTo>
                  <a:pt x="1978487" y="0"/>
                </a:lnTo>
                <a:cubicBezTo>
                  <a:pt x="1999224" y="0"/>
                  <a:pt x="2016034" y="16810"/>
                  <a:pt x="2016034" y="37547"/>
                </a:cubicBezTo>
                <a:cubicBezTo>
                  <a:pt x="2016034" y="137671"/>
                  <a:pt x="2016033" y="237795"/>
                  <a:pt x="2016033" y="337919"/>
                </a:cubicBezTo>
                <a:cubicBezTo>
                  <a:pt x="2016033" y="358656"/>
                  <a:pt x="1999223" y="375466"/>
                  <a:pt x="1978486" y="375466"/>
                </a:cubicBezTo>
                <a:lnTo>
                  <a:pt x="37547" y="375465"/>
                </a:lnTo>
                <a:cubicBezTo>
                  <a:pt x="16810" y="375465"/>
                  <a:pt x="0" y="358655"/>
                  <a:pt x="0" y="337918"/>
                </a:cubicBezTo>
                <a:lnTo>
                  <a:pt x="0" y="37547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1637" tIns="41477" rIns="51637" bIns="41477" numCol="1" spcCol="1270" anchor="ctr" anchorCtr="0">
            <a:noAutofit/>
          </a:bodyPr>
          <a:lstStyle/>
          <a:p>
            <a:pPr marL="0" lvl="0" indent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ru-RU" sz="16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6601</a:t>
            </a:r>
            <a:endParaRPr lang="x-none" sz="16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Полилиния: фигура 47">
            <a:extLst>
              <a:ext uri="{FF2B5EF4-FFF2-40B4-BE49-F238E27FC236}">
                <a16:creationId xmlns:a16="http://schemas.microsoft.com/office/drawing/2014/main" id="{7D035797-58DE-46C1-5FDF-CD36B1DE496C}"/>
              </a:ext>
            </a:extLst>
          </p:cNvPr>
          <p:cNvSpPr/>
          <p:nvPr/>
        </p:nvSpPr>
        <p:spPr>
          <a:xfrm>
            <a:off x="1308705" y="1928723"/>
            <a:ext cx="2154625" cy="493161"/>
          </a:xfrm>
          <a:custGeom>
            <a:avLst/>
            <a:gdLst>
              <a:gd name="connsiteX0" fmla="*/ 0 w 2016033"/>
              <a:gd name="connsiteY0" fmla="*/ 37547 h 375465"/>
              <a:gd name="connsiteX1" fmla="*/ 37547 w 2016033"/>
              <a:gd name="connsiteY1" fmla="*/ 0 h 375465"/>
              <a:gd name="connsiteX2" fmla="*/ 1978487 w 2016033"/>
              <a:gd name="connsiteY2" fmla="*/ 0 h 375465"/>
              <a:gd name="connsiteX3" fmla="*/ 2016034 w 2016033"/>
              <a:gd name="connsiteY3" fmla="*/ 37547 h 375465"/>
              <a:gd name="connsiteX4" fmla="*/ 2016033 w 2016033"/>
              <a:gd name="connsiteY4" fmla="*/ 337919 h 375465"/>
              <a:gd name="connsiteX5" fmla="*/ 1978486 w 2016033"/>
              <a:gd name="connsiteY5" fmla="*/ 375466 h 375465"/>
              <a:gd name="connsiteX6" fmla="*/ 37547 w 2016033"/>
              <a:gd name="connsiteY6" fmla="*/ 375465 h 375465"/>
              <a:gd name="connsiteX7" fmla="*/ 0 w 2016033"/>
              <a:gd name="connsiteY7" fmla="*/ 337918 h 375465"/>
              <a:gd name="connsiteX8" fmla="*/ 0 w 2016033"/>
              <a:gd name="connsiteY8" fmla="*/ 37547 h 3754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16033" h="375465">
                <a:moveTo>
                  <a:pt x="0" y="37547"/>
                </a:moveTo>
                <a:cubicBezTo>
                  <a:pt x="0" y="16810"/>
                  <a:pt x="16810" y="0"/>
                  <a:pt x="37547" y="0"/>
                </a:cubicBezTo>
                <a:lnTo>
                  <a:pt x="1978487" y="0"/>
                </a:lnTo>
                <a:cubicBezTo>
                  <a:pt x="1999224" y="0"/>
                  <a:pt x="2016034" y="16810"/>
                  <a:pt x="2016034" y="37547"/>
                </a:cubicBezTo>
                <a:cubicBezTo>
                  <a:pt x="2016034" y="137671"/>
                  <a:pt x="2016033" y="237795"/>
                  <a:pt x="2016033" y="337919"/>
                </a:cubicBezTo>
                <a:cubicBezTo>
                  <a:pt x="2016033" y="358656"/>
                  <a:pt x="1999223" y="375466"/>
                  <a:pt x="1978486" y="375466"/>
                </a:cubicBezTo>
                <a:lnTo>
                  <a:pt x="37547" y="375465"/>
                </a:lnTo>
                <a:cubicBezTo>
                  <a:pt x="16810" y="375465"/>
                  <a:pt x="0" y="358655"/>
                  <a:pt x="0" y="337918"/>
                </a:cubicBezTo>
                <a:lnTo>
                  <a:pt x="0" y="37547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1637" tIns="41477" rIns="51637" bIns="41477" numCol="1" spcCol="1270" anchor="ctr" anchorCtr="0">
            <a:noAutofit/>
          </a:bodyPr>
          <a:lstStyle/>
          <a:p>
            <a:pPr marL="0" lvl="0" indent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ru-RU" sz="16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8403</a:t>
            </a:r>
            <a:endParaRPr lang="x-none" sz="16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" name="Полилиния: фигура 49">
            <a:extLst>
              <a:ext uri="{FF2B5EF4-FFF2-40B4-BE49-F238E27FC236}">
                <a16:creationId xmlns:a16="http://schemas.microsoft.com/office/drawing/2014/main" id="{3805D23D-0C8E-8D6F-B06C-C1D9B93E1D29}"/>
              </a:ext>
            </a:extLst>
          </p:cNvPr>
          <p:cNvSpPr/>
          <p:nvPr/>
        </p:nvSpPr>
        <p:spPr>
          <a:xfrm>
            <a:off x="3841104" y="566554"/>
            <a:ext cx="2403057" cy="2586915"/>
          </a:xfrm>
          <a:custGeom>
            <a:avLst/>
            <a:gdLst>
              <a:gd name="connsiteX0" fmla="*/ 0 w 2520042"/>
              <a:gd name="connsiteY0" fmla="*/ 191115 h 1911153"/>
              <a:gd name="connsiteX1" fmla="*/ 191115 w 2520042"/>
              <a:gd name="connsiteY1" fmla="*/ 0 h 1911153"/>
              <a:gd name="connsiteX2" fmla="*/ 2328927 w 2520042"/>
              <a:gd name="connsiteY2" fmla="*/ 0 h 1911153"/>
              <a:gd name="connsiteX3" fmla="*/ 2520042 w 2520042"/>
              <a:gd name="connsiteY3" fmla="*/ 191115 h 1911153"/>
              <a:gd name="connsiteX4" fmla="*/ 2520042 w 2520042"/>
              <a:gd name="connsiteY4" fmla="*/ 1720038 h 1911153"/>
              <a:gd name="connsiteX5" fmla="*/ 2328927 w 2520042"/>
              <a:gd name="connsiteY5" fmla="*/ 1911153 h 1911153"/>
              <a:gd name="connsiteX6" fmla="*/ 191115 w 2520042"/>
              <a:gd name="connsiteY6" fmla="*/ 1911153 h 1911153"/>
              <a:gd name="connsiteX7" fmla="*/ 0 w 2520042"/>
              <a:gd name="connsiteY7" fmla="*/ 1720038 h 1911153"/>
              <a:gd name="connsiteX8" fmla="*/ 0 w 2520042"/>
              <a:gd name="connsiteY8" fmla="*/ 191115 h 1911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20042" h="1911153">
                <a:moveTo>
                  <a:pt x="0" y="191115"/>
                </a:moveTo>
                <a:cubicBezTo>
                  <a:pt x="0" y="85565"/>
                  <a:pt x="85565" y="0"/>
                  <a:pt x="191115" y="0"/>
                </a:cubicBezTo>
                <a:lnTo>
                  <a:pt x="2328927" y="0"/>
                </a:lnTo>
                <a:cubicBezTo>
                  <a:pt x="2434477" y="0"/>
                  <a:pt x="2520042" y="85565"/>
                  <a:pt x="2520042" y="191115"/>
                </a:cubicBezTo>
                <a:lnTo>
                  <a:pt x="2520042" y="1720038"/>
                </a:lnTo>
                <a:cubicBezTo>
                  <a:pt x="2520042" y="1825588"/>
                  <a:pt x="2434477" y="1911153"/>
                  <a:pt x="2328927" y="1911153"/>
                </a:cubicBezTo>
                <a:lnTo>
                  <a:pt x="191115" y="1911153"/>
                </a:lnTo>
                <a:cubicBezTo>
                  <a:pt x="85565" y="1911153"/>
                  <a:pt x="0" y="1825588"/>
                  <a:pt x="0" y="1720038"/>
                </a:cubicBezTo>
                <a:lnTo>
                  <a:pt x="0" y="191115"/>
                </a:lnTo>
                <a:close/>
              </a:path>
            </a:pathLst>
          </a:cu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2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0960" tIns="60960" rIns="60960" bIns="1398768" numCol="1" spcCol="1270" anchor="ctr" anchorCtr="0">
            <a:noAutofit/>
          </a:bodyPr>
          <a:lstStyle/>
          <a:p>
            <a:pPr marL="0" lvl="0" indent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x-none" sz="16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Полилиния: фигура 50">
            <a:extLst>
              <a:ext uri="{FF2B5EF4-FFF2-40B4-BE49-F238E27FC236}">
                <a16:creationId xmlns:a16="http://schemas.microsoft.com/office/drawing/2014/main" id="{3F510A16-8E7B-9D80-9781-288863D53B9B}"/>
              </a:ext>
            </a:extLst>
          </p:cNvPr>
          <p:cNvSpPr/>
          <p:nvPr/>
        </p:nvSpPr>
        <p:spPr>
          <a:xfrm>
            <a:off x="4036507" y="993263"/>
            <a:ext cx="2002644" cy="462790"/>
          </a:xfrm>
          <a:custGeom>
            <a:avLst/>
            <a:gdLst>
              <a:gd name="connsiteX0" fmla="*/ 0 w 2016033"/>
              <a:gd name="connsiteY0" fmla="*/ 37547 h 375465"/>
              <a:gd name="connsiteX1" fmla="*/ 37547 w 2016033"/>
              <a:gd name="connsiteY1" fmla="*/ 0 h 375465"/>
              <a:gd name="connsiteX2" fmla="*/ 1978487 w 2016033"/>
              <a:gd name="connsiteY2" fmla="*/ 0 h 375465"/>
              <a:gd name="connsiteX3" fmla="*/ 2016034 w 2016033"/>
              <a:gd name="connsiteY3" fmla="*/ 37547 h 375465"/>
              <a:gd name="connsiteX4" fmla="*/ 2016033 w 2016033"/>
              <a:gd name="connsiteY4" fmla="*/ 337919 h 375465"/>
              <a:gd name="connsiteX5" fmla="*/ 1978486 w 2016033"/>
              <a:gd name="connsiteY5" fmla="*/ 375466 h 375465"/>
              <a:gd name="connsiteX6" fmla="*/ 37547 w 2016033"/>
              <a:gd name="connsiteY6" fmla="*/ 375465 h 375465"/>
              <a:gd name="connsiteX7" fmla="*/ 0 w 2016033"/>
              <a:gd name="connsiteY7" fmla="*/ 337918 h 375465"/>
              <a:gd name="connsiteX8" fmla="*/ 0 w 2016033"/>
              <a:gd name="connsiteY8" fmla="*/ 37547 h 3754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16033" h="375465">
                <a:moveTo>
                  <a:pt x="0" y="37547"/>
                </a:moveTo>
                <a:cubicBezTo>
                  <a:pt x="0" y="16810"/>
                  <a:pt x="16810" y="0"/>
                  <a:pt x="37547" y="0"/>
                </a:cubicBezTo>
                <a:lnTo>
                  <a:pt x="1978487" y="0"/>
                </a:lnTo>
                <a:cubicBezTo>
                  <a:pt x="1999224" y="0"/>
                  <a:pt x="2016034" y="16810"/>
                  <a:pt x="2016034" y="37547"/>
                </a:cubicBezTo>
                <a:cubicBezTo>
                  <a:pt x="2016034" y="137671"/>
                  <a:pt x="2016033" y="237795"/>
                  <a:pt x="2016033" y="337919"/>
                </a:cubicBezTo>
                <a:cubicBezTo>
                  <a:pt x="2016033" y="358656"/>
                  <a:pt x="1999223" y="375466"/>
                  <a:pt x="1978486" y="375466"/>
                </a:cubicBezTo>
                <a:lnTo>
                  <a:pt x="37547" y="375465"/>
                </a:lnTo>
                <a:cubicBezTo>
                  <a:pt x="16810" y="375465"/>
                  <a:pt x="0" y="358655"/>
                  <a:pt x="0" y="337918"/>
                </a:cubicBezTo>
                <a:lnTo>
                  <a:pt x="0" y="37547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1637" tIns="41477" rIns="51637" bIns="41477" numCol="1" spcCol="1270" anchor="ctr" anchorCtr="0">
            <a:noAutofit/>
          </a:bodyPr>
          <a:lstStyle/>
          <a:p>
            <a:pPr marL="0" lvl="0" indent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ru-RU" sz="16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3107</a:t>
            </a:r>
            <a:endParaRPr lang="x-none" sz="16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" name="Полилиния: фигура 51">
            <a:extLst>
              <a:ext uri="{FF2B5EF4-FFF2-40B4-BE49-F238E27FC236}">
                <a16:creationId xmlns:a16="http://schemas.microsoft.com/office/drawing/2014/main" id="{2F1E2D83-FA63-09F3-156E-C973491EFC33}"/>
              </a:ext>
            </a:extLst>
          </p:cNvPr>
          <p:cNvSpPr/>
          <p:nvPr/>
        </p:nvSpPr>
        <p:spPr>
          <a:xfrm>
            <a:off x="4028473" y="1512861"/>
            <a:ext cx="1995950" cy="448072"/>
          </a:xfrm>
          <a:custGeom>
            <a:avLst/>
            <a:gdLst>
              <a:gd name="connsiteX0" fmla="*/ 0 w 2016033"/>
              <a:gd name="connsiteY0" fmla="*/ 37547 h 375465"/>
              <a:gd name="connsiteX1" fmla="*/ 37547 w 2016033"/>
              <a:gd name="connsiteY1" fmla="*/ 0 h 375465"/>
              <a:gd name="connsiteX2" fmla="*/ 1978487 w 2016033"/>
              <a:gd name="connsiteY2" fmla="*/ 0 h 375465"/>
              <a:gd name="connsiteX3" fmla="*/ 2016034 w 2016033"/>
              <a:gd name="connsiteY3" fmla="*/ 37547 h 375465"/>
              <a:gd name="connsiteX4" fmla="*/ 2016033 w 2016033"/>
              <a:gd name="connsiteY4" fmla="*/ 337919 h 375465"/>
              <a:gd name="connsiteX5" fmla="*/ 1978486 w 2016033"/>
              <a:gd name="connsiteY5" fmla="*/ 375466 h 375465"/>
              <a:gd name="connsiteX6" fmla="*/ 37547 w 2016033"/>
              <a:gd name="connsiteY6" fmla="*/ 375465 h 375465"/>
              <a:gd name="connsiteX7" fmla="*/ 0 w 2016033"/>
              <a:gd name="connsiteY7" fmla="*/ 337918 h 375465"/>
              <a:gd name="connsiteX8" fmla="*/ 0 w 2016033"/>
              <a:gd name="connsiteY8" fmla="*/ 37547 h 3754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16033" h="375465">
                <a:moveTo>
                  <a:pt x="0" y="37547"/>
                </a:moveTo>
                <a:cubicBezTo>
                  <a:pt x="0" y="16810"/>
                  <a:pt x="16810" y="0"/>
                  <a:pt x="37547" y="0"/>
                </a:cubicBezTo>
                <a:lnTo>
                  <a:pt x="1978487" y="0"/>
                </a:lnTo>
                <a:cubicBezTo>
                  <a:pt x="1999224" y="0"/>
                  <a:pt x="2016034" y="16810"/>
                  <a:pt x="2016034" y="37547"/>
                </a:cubicBezTo>
                <a:cubicBezTo>
                  <a:pt x="2016034" y="137671"/>
                  <a:pt x="2016033" y="237795"/>
                  <a:pt x="2016033" y="337919"/>
                </a:cubicBezTo>
                <a:cubicBezTo>
                  <a:pt x="2016033" y="358656"/>
                  <a:pt x="1999223" y="375466"/>
                  <a:pt x="1978486" y="375466"/>
                </a:cubicBezTo>
                <a:lnTo>
                  <a:pt x="37547" y="375465"/>
                </a:lnTo>
                <a:cubicBezTo>
                  <a:pt x="16810" y="375465"/>
                  <a:pt x="0" y="358655"/>
                  <a:pt x="0" y="337918"/>
                </a:cubicBezTo>
                <a:lnTo>
                  <a:pt x="0" y="37547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1637" tIns="41477" rIns="51637" bIns="41477" numCol="1" spcCol="1270" anchor="ctr" anchorCtr="0">
            <a:noAutofit/>
          </a:bodyPr>
          <a:lstStyle/>
          <a:p>
            <a:pPr marL="0" lvl="0" indent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ru-RU" sz="16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4756</a:t>
            </a:r>
            <a:endParaRPr lang="x-none" sz="16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Полилиния: фигура 52">
            <a:extLst>
              <a:ext uri="{FF2B5EF4-FFF2-40B4-BE49-F238E27FC236}">
                <a16:creationId xmlns:a16="http://schemas.microsoft.com/office/drawing/2014/main" id="{81C1CA84-5E59-215E-E121-B3FC49129EF0}"/>
              </a:ext>
            </a:extLst>
          </p:cNvPr>
          <p:cNvSpPr/>
          <p:nvPr/>
        </p:nvSpPr>
        <p:spPr>
          <a:xfrm>
            <a:off x="4029812" y="1987942"/>
            <a:ext cx="2016033" cy="498666"/>
          </a:xfrm>
          <a:custGeom>
            <a:avLst/>
            <a:gdLst>
              <a:gd name="connsiteX0" fmla="*/ 0 w 2016033"/>
              <a:gd name="connsiteY0" fmla="*/ 37547 h 375465"/>
              <a:gd name="connsiteX1" fmla="*/ 37547 w 2016033"/>
              <a:gd name="connsiteY1" fmla="*/ 0 h 375465"/>
              <a:gd name="connsiteX2" fmla="*/ 1978487 w 2016033"/>
              <a:gd name="connsiteY2" fmla="*/ 0 h 375465"/>
              <a:gd name="connsiteX3" fmla="*/ 2016034 w 2016033"/>
              <a:gd name="connsiteY3" fmla="*/ 37547 h 375465"/>
              <a:gd name="connsiteX4" fmla="*/ 2016033 w 2016033"/>
              <a:gd name="connsiteY4" fmla="*/ 337919 h 375465"/>
              <a:gd name="connsiteX5" fmla="*/ 1978486 w 2016033"/>
              <a:gd name="connsiteY5" fmla="*/ 375466 h 375465"/>
              <a:gd name="connsiteX6" fmla="*/ 37547 w 2016033"/>
              <a:gd name="connsiteY6" fmla="*/ 375465 h 375465"/>
              <a:gd name="connsiteX7" fmla="*/ 0 w 2016033"/>
              <a:gd name="connsiteY7" fmla="*/ 337918 h 375465"/>
              <a:gd name="connsiteX8" fmla="*/ 0 w 2016033"/>
              <a:gd name="connsiteY8" fmla="*/ 37547 h 3754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16033" h="375465">
                <a:moveTo>
                  <a:pt x="0" y="37547"/>
                </a:moveTo>
                <a:cubicBezTo>
                  <a:pt x="0" y="16810"/>
                  <a:pt x="16810" y="0"/>
                  <a:pt x="37547" y="0"/>
                </a:cubicBezTo>
                <a:lnTo>
                  <a:pt x="1978487" y="0"/>
                </a:lnTo>
                <a:cubicBezTo>
                  <a:pt x="1999224" y="0"/>
                  <a:pt x="2016034" y="16810"/>
                  <a:pt x="2016034" y="37547"/>
                </a:cubicBezTo>
                <a:cubicBezTo>
                  <a:pt x="2016034" y="137671"/>
                  <a:pt x="2016033" y="237795"/>
                  <a:pt x="2016033" y="337919"/>
                </a:cubicBezTo>
                <a:cubicBezTo>
                  <a:pt x="2016033" y="358656"/>
                  <a:pt x="1999223" y="375466"/>
                  <a:pt x="1978486" y="375466"/>
                </a:cubicBezTo>
                <a:lnTo>
                  <a:pt x="37547" y="375465"/>
                </a:lnTo>
                <a:cubicBezTo>
                  <a:pt x="16810" y="375465"/>
                  <a:pt x="0" y="358655"/>
                  <a:pt x="0" y="337918"/>
                </a:cubicBezTo>
                <a:lnTo>
                  <a:pt x="0" y="37547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1637" tIns="41477" rIns="51637" bIns="41477" numCol="1" spcCol="1270" anchor="ctr" anchorCtr="0">
            <a:noAutofit/>
          </a:bodyPr>
          <a:lstStyle/>
          <a:p>
            <a:pPr marL="0" lvl="0" indent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ru-RU" sz="16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5573</a:t>
            </a:r>
            <a:endParaRPr lang="x-none" sz="16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Полилиния: фигура 54">
            <a:extLst>
              <a:ext uri="{FF2B5EF4-FFF2-40B4-BE49-F238E27FC236}">
                <a16:creationId xmlns:a16="http://schemas.microsoft.com/office/drawing/2014/main" id="{BE513021-EFC7-2A93-84D8-ECA827325E9E}"/>
              </a:ext>
            </a:extLst>
          </p:cNvPr>
          <p:cNvSpPr/>
          <p:nvPr/>
        </p:nvSpPr>
        <p:spPr>
          <a:xfrm>
            <a:off x="6355823" y="551093"/>
            <a:ext cx="2483938" cy="2576296"/>
          </a:xfrm>
          <a:custGeom>
            <a:avLst/>
            <a:gdLst>
              <a:gd name="connsiteX0" fmla="*/ 0 w 2520042"/>
              <a:gd name="connsiteY0" fmla="*/ 191115 h 1911153"/>
              <a:gd name="connsiteX1" fmla="*/ 191115 w 2520042"/>
              <a:gd name="connsiteY1" fmla="*/ 0 h 1911153"/>
              <a:gd name="connsiteX2" fmla="*/ 2328927 w 2520042"/>
              <a:gd name="connsiteY2" fmla="*/ 0 h 1911153"/>
              <a:gd name="connsiteX3" fmla="*/ 2520042 w 2520042"/>
              <a:gd name="connsiteY3" fmla="*/ 191115 h 1911153"/>
              <a:gd name="connsiteX4" fmla="*/ 2520042 w 2520042"/>
              <a:gd name="connsiteY4" fmla="*/ 1720038 h 1911153"/>
              <a:gd name="connsiteX5" fmla="*/ 2328927 w 2520042"/>
              <a:gd name="connsiteY5" fmla="*/ 1911153 h 1911153"/>
              <a:gd name="connsiteX6" fmla="*/ 191115 w 2520042"/>
              <a:gd name="connsiteY6" fmla="*/ 1911153 h 1911153"/>
              <a:gd name="connsiteX7" fmla="*/ 0 w 2520042"/>
              <a:gd name="connsiteY7" fmla="*/ 1720038 h 1911153"/>
              <a:gd name="connsiteX8" fmla="*/ 0 w 2520042"/>
              <a:gd name="connsiteY8" fmla="*/ 191115 h 1911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20042" h="1911153">
                <a:moveTo>
                  <a:pt x="0" y="191115"/>
                </a:moveTo>
                <a:cubicBezTo>
                  <a:pt x="0" y="85565"/>
                  <a:pt x="85565" y="0"/>
                  <a:pt x="191115" y="0"/>
                </a:cubicBezTo>
                <a:lnTo>
                  <a:pt x="2328927" y="0"/>
                </a:lnTo>
                <a:cubicBezTo>
                  <a:pt x="2434477" y="0"/>
                  <a:pt x="2520042" y="85565"/>
                  <a:pt x="2520042" y="191115"/>
                </a:cubicBezTo>
                <a:lnTo>
                  <a:pt x="2520042" y="1720038"/>
                </a:lnTo>
                <a:cubicBezTo>
                  <a:pt x="2520042" y="1825588"/>
                  <a:pt x="2434477" y="1911153"/>
                  <a:pt x="2328927" y="1911153"/>
                </a:cubicBezTo>
                <a:lnTo>
                  <a:pt x="191115" y="1911153"/>
                </a:lnTo>
                <a:cubicBezTo>
                  <a:pt x="85565" y="1911153"/>
                  <a:pt x="0" y="1825588"/>
                  <a:pt x="0" y="1720038"/>
                </a:cubicBezTo>
                <a:lnTo>
                  <a:pt x="0" y="191115"/>
                </a:lnTo>
                <a:close/>
              </a:path>
            </a:pathLst>
          </a:cu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2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0960" tIns="60960" rIns="60960" bIns="1398768" numCol="1" spcCol="1270" anchor="ctr" anchorCtr="0">
            <a:noAutofit/>
          </a:bodyPr>
          <a:lstStyle/>
          <a:p>
            <a:pPr marL="0" lvl="0" indent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x-none" sz="16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6" name="Полилиния: фигура 55">
            <a:extLst>
              <a:ext uri="{FF2B5EF4-FFF2-40B4-BE49-F238E27FC236}">
                <a16:creationId xmlns:a16="http://schemas.microsoft.com/office/drawing/2014/main" id="{9C1E3EF7-6D8F-6401-93F7-9824155F5174}"/>
              </a:ext>
            </a:extLst>
          </p:cNvPr>
          <p:cNvSpPr/>
          <p:nvPr/>
        </p:nvSpPr>
        <p:spPr>
          <a:xfrm>
            <a:off x="6557974" y="991542"/>
            <a:ext cx="2134905" cy="454625"/>
          </a:xfrm>
          <a:custGeom>
            <a:avLst/>
            <a:gdLst>
              <a:gd name="connsiteX0" fmla="*/ 0 w 2016033"/>
              <a:gd name="connsiteY0" fmla="*/ 37547 h 375465"/>
              <a:gd name="connsiteX1" fmla="*/ 37547 w 2016033"/>
              <a:gd name="connsiteY1" fmla="*/ 0 h 375465"/>
              <a:gd name="connsiteX2" fmla="*/ 1978487 w 2016033"/>
              <a:gd name="connsiteY2" fmla="*/ 0 h 375465"/>
              <a:gd name="connsiteX3" fmla="*/ 2016034 w 2016033"/>
              <a:gd name="connsiteY3" fmla="*/ 37547 h 375465"/>
              <a:gd name="connsiteX4" fmla="*/ 2016033 w 2016033"/>
              <a:gd name="connsiteY4" fmla="*/ 337919 h 375465"/>
              <a:gd name="connsiteX5" fmla="*/ 1978486 w 2016033"/>
              <a:gd name="connsiteY5" fmla="*/ 375466 h 375465"/>
              <a:gd name="connsiteX6" fmla="*/ 37547 w 2016033"/>
              <a:gd name="connsiteY6" fmla="*/ 375465 h 375465"/>
              <a:gd name="connsiteX7" fmla="*/ 0 w 2016033"/>
              <a:gd name="connsiteY7" fmla="*/ 337918 h 375465"/>
              <a:gd name="connsiteX8" fmla="*/ 0 w 2016033"/>
              <a:gd name="connsiteY8" fmla="*/ 37547 h 3754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16033" h="375465">
                <a:moveTo>
                  <a:pt x="0" y="37547"/>
                </a:moveTo>
                <a:cubicBezTo>
                  <a:pt x="0" y="16810"/>
                  <a:pt x="16810" y="0"/>
                  <a:pt x="37547" y="0"/>
                </a:cubicBezTo>
                <a:lnTo>
                  <a:pt x="1978487" y="0"/>
                </a:lnTo>
                <a:cubicBezTo>
                  <a:pt x="1999224" y="0"/>
                  <a:pt x="2016034" y="16810"/>
                  <a:pt x="2016034" y="37547"/>
                </a:cubicBezTo>
                <a:cubicBezTo>
                  <a:pt x="2016034" y="137671"/>
                  <a:pt x="2016033" y="237795"/>
                  <a:pt x="2016033" y="337919"/>
                </a:cubicBezTo>
                <a:cubicBezTo>
                  <a:pt x="2016033" y="358656"/>
                  <a:pt x="1999223" y="375466"/>
                  <a:pt x="1978486" y="375466"/>
                </a:cubicBezTo>
                <a:lnTo>
                  <a:pt x="37547" y="375465"/>
                </a:lnTo>
                <a:cubicBezTo>
                  <a:pt x="16810" y="375465"/>
                  <a:pt x="0" y="358655"/>
                  <a:pt x="0" y="337918"/>
                </a:cubicBezTo>
                <a:lnTo>
                  <a:pt x="0" y="37547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1637" tIns="41477" rIns="51637" bIns="41477" numCol="1" spcCol="1270" anchor="ctr" anchorCtr="0">
            <a:noAutofit/>
          </a:bodyPr>
          <a:lstStyle/>
          <a:p>
            <a:pPr marL="0" lvl="0" indent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ru-RU" sz="16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2806</a:t>
            </a:r>
            <a:endParaRPr lang="x-none" sz="16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Полилиния: фигура 56">
            <a:extLst>
              <a:ext uri="{FF2B5EF4-FFF2-40B4-BE49-F238E27FC236}">
                <a16:creationId xmlns:a16="http://schemas.microsoft.com/office/drawing/2014/main" id="{CD5B3F12-1D2C-3849-C83D-6D6A17BC19E5}"/>
              </a:ext>
            </a:extLst>
          </p:cNvPr>
          <p:cNvSpPr/>
          <p:nvPr/>
        </p:nvSpPr>
        <p:spPr>
          <a:xfrm>
            <a:off x="6582250" y="1518759"/>
            <a:ext cx="2134905" cy="447106"/>
          </a:xfrm>
          <a:custGeom>
            <a:avLst/>
            <a:gdLst>
              <a:gd name="connsiteX0" fmla="*/ 0 w 2016033"/>
              <a:gd name="connsiteY0" fmla="*/ 37547 h 375465"/>
              <a:gd name="connsiteX1" fmla="*/ 37547 w 2016033"/>
              <a:gd name="connsiteY1" fmla="*/ 0 h 375465"/>
              <a:gd name="connsiteX2" fmla="*/ 1978487 w 2016033"/>
              <a:gd name="connsiteY2" fmla="*/ 0 h 375465"/>
              <a:gd name="connsiteX3" fmla="*/ 2016034 w 2016033"/>
              <a:gd name="connsiteY3" fmla="*/ 37547 h 375465"/>
              <a:gd name="connsiteX4" fmla="*/ 2016033 w 2016033"/>
              <a:gd name="connsiteY4" fmla="*/ 337919 h 375465"/>
              <a:gd name="connsiteX5" fmla="*/ 1978486 w 2016033"/>
              <a:gd name="connsiteY5" fmla="*/ 375466 h 375465"/>
              <a:gd name="connsiteX6" fmla="*/ 37547 w 2016033"/>
              <a:gd name="connsiteY6" fmla="*/ 375465 h 375465"/>
              <a:gd name="connsiteX7" fmla="*/ 0 w 2016033"/>
              <a:gd name="connsiteY7" fmla="*/ 337918 h 375465"/>
              <a:gd name="connsiteX8" fmla="*/ 0 w 2016033"/>
              <a:gd name="connsiteY8" fmla="*/ 37547 h 3754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16033" h="375465">
                <a:moveTo>
                  <a:pt x="0" y="37547"/>
                </a:moveTo>
                <a:cubicBezTo>
                  <a:pt x="0" y="16810"/>
                  <a:pt x="16810" y="0"/>
                  <a:pt x="37547" y="0"/>
                </a:cubicBezTo>
                <a:lnTo>
                  <a:pt x="1978487" y="0"/>
                </a:lnTo>
                <a:cubicBezTo>
                  <a:pt x="1999224" y="0"/>
                  <a:pt x="2016034" y="16810"/>
                  <a:pt x="2016034" y="37547"/>
                </a:cubicBezTo>
                <a:cubicBezTo>
                  <a:pt x="2016034" y="137671"/>
                  <a:pt x="2016033" y="237795"/>
                  <a:pt x="2016033" y="337919"/>
                </a:cubicBezTo>
                <a:cubicBezTo>
                  <a:pt x="2016033" y="358656"/>
                  <a:pt x="1999223" y="375466"/>
                  <a:pt x="1978486" y="375466"/>
                </a:cubicBezTo>
                <a:lnTo>
                  <a:pt x="37547" y="375465"/>
                </a:lnTo>
                <a:cubicBezTo>
                  <a:pt x="16810" y="375465"/>
                  <a:pt x="0" y="358655"/>
                  <a:pt x="0" y="337918"/>
                </a:cubicBezTo>
                <a:lnTo>
                  <a:pt x="0" y="37547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1637" tIns="41477" rIns="51637" bIns="41477" numCol="1" spcCol="1270" anchor="ctr" anchorCtr="0">
            <a:noAutofit/>
          </a:bodyPr>
          <a:lstStyle/>
          <a:p>
            <a:pPr marL="0" lvl="0" indent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ru-RU" sz="16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4342</a:t>
            </a:r>
            <a:endParaRPr lang="x-none" sz="16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8" name="Полилиния: фигура 57">
            <a:extLst>
              <a:ext uri="{FF2B5EF4-FFF2-40B4-BE49-F238E27FC236}">
                <a16:creationId xmlns:a16="http://schemas.microsoft.com/office/drawing/2014/main" id="{C8D3C0B2-7AF5-EC29-6899-C5F3E3CB2EFF}"/>
              </a:ext>
            </a:extLst>
          </p:cNvPr>
          <p:cNvSpPr/>
          <p:nvPr/>
        </p:nvSpPr>
        <p:spPr>
          <a:xfrm>
            <a:off x="6583098" y="2014510"/>
            <a:ext cx="2134905" cy="495235"/>
          </a:xfrm>
          <a:custGeom>
            <a:avLst/>
            <a:gdLst>
              <a:gd name="connsiteX0" fmla="*/ 0 w 2016033"/>
              <a:gd name="connsiteY0" fmla="*/ 37547 h 375465"/>
              <a:gd name="connsiteX1" fmla="*/ 37547 w 2016033"/>
              <a:gd name="connsiteY1" fmla="*/ 0 h 375465"/>
              <a:gd name="connsiteX2" fmla="*/ 1978487 w 2016033"/>
              <a:gd name="connsiteY2" fmla="*/ 0 h 375465"/>
              <a:gd name="connsiteX3" fmla="*/ 2016034 w 2016033"/>
              <a:gd name="connsiteY3" fmla="*/ 37547 h 375465"/>
              <a:gd name="connsiteX4" fmla="*/ 2016033 w 2016033"/>
              <a:gd name="connsiteY4" fmla="*/ 337919 h 375465"/>
              <a:gd name="connsiteX5" fmla="*/ 1978486 w 2016033"/>
              <a:gd name="connsiteY5" fmla="*/ 375466 h 375465"/>
              <a:gd name="connsiteX6" fmla="*/ 37547 w 2016033"/>
              <a:gd name="connsiteY6" fmla="*/ 375465 h 375465"/>
              <a:gd name="connsiteX7" fmla="*/ 0 w 2016033"/>
              <a:gd name="connsiteY7" fmla="*/ 337918 h 375465"/>
              <a:gd name="connsiteX8" fmla="*/ 0 w 2016033"/>
              <a:gd name="connsiteY8" fmla="*/ 37547 h 3754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16033" h="375465">
                <a:moveTo>
                  <a:pt x="0" y="37547"/>
                </a:moveTo>
                <a:cubicBezTo>
                  <a:pt x="0" y="16810"/>
                  <a:pt x="16810" y="0"/>
                  <a:pt x="37547" y="0"/>
                </a:cubicBezTo>
                <a:lnTo>
                  <a:pt x="1978487" y="0"/>
                </a:lnTo>
                <a:cubicBezTo>
                  <a:pt x="1999224" y="0"/>
                  <a:pt x="2016034" y="16810"/>
                  <a:pt x="2016034" y="37547"/>
                </a:cubicBezTo>
                <a:cubicBezTo>
                  <a:pt x="2016034" y="137671"/>
                  <a:pt x="2016033" y="237795"/>
                  <a:pt x="2016033" y="337919"/>
                </a:cubicBezTo>
                <a:cubicBezTo>
                  <a:pt x="2016033" y="358656"/>
                  <a:pt x="1999223" y="375466"/>
                  <a:pt x="1978486" y="375466"/>
                </a:cubicBezTo>
                <a:lnTo>
                  <a:pt x="37547" y="375465"/>
                </a:lnTo>
                <a:cubicBezTo>
                  <a:pt x="16810" y="375465"/>
                  <a:pt x="0" y="358655"/>
                  <a:pt x="0" y="337918"/>
                </a:cubicBezTo>
                <a:lnTo>
                  <a:pt x="0" y="37547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1637" tIns="41477" rIns="51637" bIns="41477" numCol="1" spcCol="1270" anchor="ctr" anchorCtr="0">
            <a:noAutofit/>
          </a:bodyPr>
          <a:lstStyle/>
          <a:p>
            <a:pPr marL="0" lvl="0" indent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ru-RU" sz="16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4550</a:t>
            </a:r>
            <a:endParaRPr lang="x-none" sz="16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0" name="Полилиния: фигура 59">
            <a:extLst>
              <a:ext uri="{FF2B5EF4-FFF2-40B4-BE49-F238E27FC236}">
                <a16:creationId xmlns:a16="http://schemas.microsoft.com/office/drawing/2014/main" id="{0605A2BB-AA8C-1C1E-42CB-8F4850595D18}"/>
              </a:ext>
            </a:extLst>
          </p:cNvPr>
          <p:cNvSpPr/>
          <p:nvPr/>
        </p:nvSpPr>
        <p:spPr>
          <a:xfrm>
            <a:off x="9118784" y="540474"/>
            <a:ext cx="2520042" cy="2586915"/>
          </a:xfrm>
          <a:custGeom>
            <a:avLst/>
            <a:gdLst>
              <a:gd name="connsiteX0" fmla="*/ 0 w 2520042"/>
              <a:gd name="connsiteY0" fmla="*/ 191115 h 1911153"/>
              <a:gd name="connsiteX1" fmla="*/ 191115 w 2520042"/>
              <a:gd name="connsiteY1" fmla="*/ 0 h 1911153"/>
              <a:gd name="connsiteX2" fmla="*/ 2328927 w 2520042"/>
              <a:gd name="connsiteY2" fmla="*/ 0 h 1911153"/>
              <a:gd name="connsiteX3" fmla="*/ 2520042 w 2520042"/>
              <a:gd name="connsiteY3" fmla="*/ 191115 h 1911153"/>
              <a:gd name="connsiteX4" fmla="*/ 2520042 w 2520042"/>
              <a:gd name="connsiteY4" fmla="*/ 1720038 h 1911153"/>
              <a:gd name="connsiteX5" fmla="*/ 2328927 w 2520042"/>
              <a:gd name="connsiteY5" fmla="*/ 1911153 h 1911153"/>
              <a:gd name="connsiteX6" fmla="*/ 191115 w 2520042"/>
              <a:gd name="connsiteY6" fmla="*/ 1911153 h 1911153"/>
              <a:gd name="connsiteX7" fmla="*/ 0 w 2520042"/>
              <a:gd name="connsiteY7" fmla="*/ 1720038 h 1911153"/>
              <a:gd name="connsiteX8" fmla="*/ 0 w 2520042"/>
              <a:gd name="connsiteY8" fmla="*/ 191115 h 1911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20042" h="1911153">
                <a:moveTo>
                  <a:pt x="0" y="191115"/>
                </a:moveTo>
                <a:cubicBezTo>
                  <a:pt x="0" y="85565"/>
                  <a:pt x="85565" y="0"/>
                  <a:pt x="191115" y="0"/>
                </a:cubicBezTo>
                <a:lnTo>
                  <a:pt x="2328927" y="0"/>
                </a:lnTo>
                <a:cubicBezTo>
                  <a:pt x="2434477" y="0"/>
                  <a:pt x="2520042" y="85565"/>
                  <a:pt x="2520042" y="191115"/>
                </a:cubicBezTo>
                <a:lnTo>
                  <a:pt x="2520042" y="1720038"/>
                </a:lnTo>
                <a:cubicBezTo>
                  <a:pt x="2520042" y="1825588"/>
                  <a:pt x="2434477" y="1911153"/>
                  <a:pt x="2328927" y="1911153"/>
                </a:cubicBezTo>
                <a:lnTo>
                  <a:pt x="191115" y="1911153"/>
                </a:lnTo>
                <a:cubicBezTo>
                  <a:pt x="85565" y="1911153"/>
                  <a:pt x="0" y="1825588"/>
                  <a:pt x="0" y="1720038"/>
                </a:cubicBezTo>
                <a:lnTo>
                  <a:pt x="0" y="191115"/>
                </a:lnTo>
                <a:close/>
              </a:path>
            </a:pathLst>
          </a:cu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2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0960" tIns="60960" rIns="60960" bIns="1398768" numCol="1" spcCol="1270" anchor="ctr" anchorCtr="0">
            <a:noAutofit/>
          </a:bodyPr>
          <a:lstStyle/>
          <a:p>
            <a:pPr marL="0" lvl="0" indent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x-none" sz="16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2" name="Полилиния: фигура 61">
            <a:extLst>
              <a:ext uri="{FF2B5EF4-FFF2-40B4-BE49-F238E27FC236}">
                <a16:creationId xmlns:a16="http://schemas.microsoft.com/office/drawing/2014/main" id="{13332162-CE92-8EBE-8EC2-9DD2AD39CA48}"/>
              </a:ext>
            </a:extLst>
          </p:cNvPr>
          <p:cNvSpPr/>
          <p:nvPr/>
        </p:nvSpPr>
        <p:spPr>
          <a:xfrm>
            <a:off x="9323432" y="1501855"/>
            <a:ext cx="2016033" cy="447106"/>
          </a:xfrm>
          <a:custGeom>
            <a:avLst/>
            <a:gdLst>
              <a:gd name="connsiteX0" fmla="*/ 0 w 2016033"/>
              <a:gd name="connsiteY0" fmla="*/ 37547 h 375465"/>
              <a:gd name="connsiteX1" fmla="*/ 37547 w 2016033"/>
              <a:gd name="connsiteY1" fmla="*/ 0 h 375465"/>
              <a:gd name="connsiteX2" fmla="*/ 1978487 w 2016033"/>
              <a:gd name="connsiteY2" fmla="*/ 0 h 375465"/>
              <a:gd name="connsiteX3" fmla="*/ 2016034 w 2016033"/>
              <a:gd name="connsiteY3" fmla="*/ 37547 h 375465"/>
              <a:gd name="connsiteX4" fmla="*/ 2016033 w 2016033"/>
              <a:gd name="connsiteY4" fmla="*/ 337919 h 375465"/>
              <a:gd name="connsiteX5" fmla="*/ 1978486 w 2016033"/>
              <a:gd name="connsiteY5" fmla="*/ 375466 h 375465"/>
              <a:gd name="connsiteX6" fmla="*/ 37547 w 2016033"/>
              <a:gd name="connsiteY6" fmla="*/ 375465 h 375465"/>
              <a:gd name="connsiteX7" fmla="*/ 0 w 2016033"/>
              <a:gd name="connsiteY7" fmla="*/ 337918 h 375465"/>
              <a:gd name="connsiteX8" fmla="*/ 0 w 2016033"/>
              <a:gd name="connsiteY8" fmla="*/ 37547 h 3754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16033" h="375465">
                <a:moveTo>
                  <a:pt x="0" y="37547"/>
                </a:moveTo>
                <a:cubicBezTo>
                  <a:pt x="0" y="16810"/>
                  <a:pt x="16810" y="0"/>
                  <a:pt x="37547" y="0"/>
                </a:cubicBezTo>
                <a:lnTo>
                  <a:pt x="1978487" y="0"/>
                </a:lnTo>
                <a:cubicBezTo>
                  <a:pt x="1999224" y="0"/>
                  <a:pt x="2016034" y="16810"/>
                  <a:pt x="2016034" y="37547"/>
                </a:cubicBezTo>
                <a:cubicBezTo>
                  <a:pt x="2016034" y="137671"/>
                  <a:pt x="2016033" y="237795"/>
                  <a:pt x="2016033" y="337919"/>
                </a:cubicBezTo>
                <a:cubicBezTo>
                  <a:pt x="2016033" y="358656"/>
                  <a:pt x="1999223" y="375466"/>
                  <a:pt x="1978486" y="375466"/>
                </a:cubicBezTo>
                <a:lnTo>
                  <a:pt x="37547" y="375465"/>
                </a:lnTo>
                <a:cubicBezTo>
                  <a:pt x="16810" y="375465"/>
                  <a:pt x="0" y="358655"/>
                  <a:pt x="0" y="337918"/>
                </a:cubicBezTo>
                <a:lnTo>
                  <a:pt x="0" y="37547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1637" tIns="41477" rIns="51637" bIns="41477" numCol="1" spcCol="1270" anchor="ctr" anchorCtr="0">
            <a:noAutofit/>
          </a:bodyPr>
          <a:lstStyle/>
          <a:p>
            <a:pPr marL="0" lvl="0" indent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ru-RU" sz="16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253</a:t>
            </a:r>
            <a:endParaRPr lang="x-none" sz="16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3" name="Полилиния: фигура 62">
            <a:extLst>
              <a:ext uri="{FF2B5EF4-FFF2-40B4-BE49-F238E27FC236}">
                <a16:creationId xmlns:a16="http://schemas.microsoft.com/office/drawing/2014/main" id="{AD710523-77AE-6990-21F8-86D81564361B}"/>
              </a:ext>
            </a:extLst>
          </p:cNvPr>
          <p:cNvSpPr/>
          <p:nvPr/>
        </p:nvSpPr>
        <p:spPr>
          <a:xfrm>
            <a:off x="9323433" y="2013441"/>
            <a:ext cx="2016033" cy="472090"/>
          </a:xfrm>
          <a:custGeom>
            <a:avLst/>
            <a:gdLst>
              <a:gd name="connsiteX0" fmla="*/ 0 w 2016033"/>
              <a:gd name="connsiteY0" fmla="*/ 37547 h 375465"/>
              <a:gd name="connsiteX1" fmla="*/ 37547 w 2016033"/>
              <a:gd name="connsiteY1" fmla="*/ 0 h 375465"/>
              <a:gd name="connsiteX2" fmla="*/ 1978487 w 2016033"/>
              <a:gd name="connsiteY2" fmla="*/ 0 h 375465"/>
              <a:gd name="connsiteX3" fmla="*/ 2016034 w 2016033"/>
              <a:gd name="connsiteY3" fmla="*/ 37547 h 375465"/>
              <a:gd name="connsiteX4" fmla="*/ 2016033 w 2016033"/>
              <a:gd name="connsiteY4" fmla="*/ 337919 h 375465"/>
              <a:gd name="connsiteX5" fmla="*/ 1978486 w 2016033"/>
              <a:gd name="connsiteY5" fmla="*/ 375466 h 375465"/>
              <a:gd name="connsiteX6" fmla="*/ 37547 w 2016033"/>
              <a:gd name="connsiteY6" fmla="*/ 375465 h 375465"/>
              <a:gd name="connsiteX7" fmla="*/ 0 w 2016033"/>
              <a:gd name="connsiteY7" fmla="*/ 337918 h 375465"/>
              <a:gd name="connsiteX8" fmla="*/ 0 w 2016033"/>
              <a:gd name="connsiteY8" fmla="*/ 37547 h 3754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16033" h="375465">
                <a:moveTo>
                  <a:pt x="0" y="37547"/>
                </a:moveTo>
                <a:cubicBezTo>
                  <a:pt x="0" y="16810"/>
                  <a:pt x="16810" y="0"/>
                  <a:pt x="37547" y="0"/>
                </a:cubicBezTo>
                <a:lnTo>
                  <a:pt x="1978487" y="0"/>
                </a:lnTo>
                <a:cubicBezTo>
                  <a:pt x="1999224" y="0"/>
                  <a:pt x="2016034" y="16810"/>
                  <a:pt x="2016034" y="37547"/>
                </a:cubicBezTo>
                <a:cubicBezTo>
                  <a:pt x="2016034" y="137671"/>
                  <a:pt x="2016033" y="237795"/>
                  <a:pt x="2016033" y="337919"/>
                </a:cubicBezTo>
                <a:cubicBezTo>
                  <a:pt x="2016033" y="358656"/>
                  <a:pt x="1999223" y="375466"/>
                  <a:pt x="1978486" y="375466"/>
                </a:cubicBezTo>
                <a:lnTo>
                  <a:pt x="37547" y="375465"/>
                </a:lnTo>
                <a:cubicBezTo>
                  <a:pt x="16810" y="375465"/>
                  <a:pt x="0" y="358655"/>
                  <a:pt x="0" y="337918"/>
                </a:cubicBezTo>
                <a:lnTo>
                  <a:pt x="0" y="37547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1637" tIns="41477" rIns="51637" bIns="41477" numCol="1" spcCol="1270" anchor="ctr" anchorCtr="0">
            <a:noAutofit/>
          </a:bodyPr>
          <a:lstStyle/>
          <a:p>
            <a:pPr marL="0" lvl="0" indent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ru-RU" sz="16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268</a:t>
            </a:r>
            <a:endParaRPr lang="x-none" sz="16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0" name="Таблица 39">
            <a:extLst>
              <a:ext uri="{FF2B5EF4-FFF2-40B4-BE49-F238E27FC236}">
                <a16:creationId xmlns:a16="http://schemas.microsoft.com/office/drawing/2014/main" id="{3A663173-7274-396C-9E71-5EA11EFAFC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4949432"/>
              </p:ext>
            </p:extLst>
          </p:nvPr>
        </p:nvGraphicFramePr>
        <p:xfrm>
          <a:off x="-18443" y="1033569"/>
          <a:ext cx="1485390" cy="17727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85390">
                  <a:extLst>
                    <a:ext uri="{9D8B030D-6E8A-4147-A177-3AD203B41FA5}">
                      <a16:colId xmlns:a16="http://schemas.microsoft.com/office/drawing/2014/main" val="3936697531"/>
                    </a:ext>
                  </a:extLst>
                </a:gridCol>
              </a:tblGrid>
              <a:tr h="496806"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rgbClr val="00B05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 г.</a:t>
                      </a:r>
                      <a:endParaRPr lang="x-none" sz="1400" dirty="0">
                        <a:solidFill>
                          <a:srgbClr val="00B05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3198195"/>
                  </a:ext>
                </a:extLst>
              </a:tr>
              <a:tr h="496806"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rgbClr val="00B05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 г.</a:t>
                      </a:r>
                      <a:endParaRPr lang="x-none" sz="1400" dirty="0">
                        <a:solidFill>
                          <a:srgbClr val="00B05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3000014"/>
                  </a:ext>
                </a:extLst>
              </a:tr>
              <a:tr h="779088"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rgbClr val="00B05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г.</a:t>
                      </a:r>
                    </a:p>
                    <a:p>
                      <a:endParaRPr lang="ru-RU" sz="1400" dirty="0">
                        <a:solidFill>
                          <a:srgbClr val="00B05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400" dirty="0">
                          <a:solidFill>
                            <a:srgbClr val="00B05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2025г.</a:t>
                      </a:r>
                      <a:endParaRPr lang="x-none" sz="1400" dirty="0">
                        <a:solidFill>
                          <a:srgbClr val="00B05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9374181"/>
                  </a:ext>
                </a:extLst>
              </a:tr>
            </a:tbl>
          </a:graphicData>
        </a:graphic>
      </p:graphicFrame>
      <p:graphicFrame>
        <p:nvGraphicFramePr>
          <p:cNvPr id="41" name="Схема 40">
            <a:extLst>
              <a:ext uri="{FF2B5EF4-FFF2-40B4-BE49-F238E27FC236}">
                <a16:creationId xmlns:a16="http://schemas.microsoft.com/office/drawing/2014/main" id="{62C735F1-20F4-34CD-C0DF-38616CE9AD6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41287457"/>
              </p:ext>
            </p:extLst>
          </p:nvPr>
        </p:nvGraphicFramePr>
        <p:xfrm>
          <a:off x="1069847" y="3491029"/>
          <a:ext cx="3184123" cy="18869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42" name="Схема 41">
            <a:extLst>
              <a:ext uri="{FF2B5EF4-FFF2-40B4-BE49-F238E27FC236}">
                <a16:creationId xmlns:a16="http://schemas.microsoft.com/office/drawing/2014/main" id="{25CB8045-C41F-6FB7-7217-84CC465578C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49209750"/>
              </p:ext>
            </p:extLst>
          </p:nvPr>
        </p:nvGraphicFramePr>
        <p:xfrm>
          <a:off x="4517024" y="3476027"/>
          <a:ext cx="3474943" cy="19111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43" name="Схема 42">
            <a:extLst>
              <a:ext uri="{FF2B5EF4-FFF2-40B4-BE49-F238E27FC236}">
                <a16:creationId xmlns:a16="http://schemas.microsoft.com/office/drawing/2014/main" id="{84B9E480-D197-B065-A4A5-85DFF265514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02316648"/>
              </p:ext>
            </p:extLst>
          </p:nvPr>
        </p:nvGraphicFramePr>
        <p:xfrm>
          <a:off x="8518073" y="3491030"/>
          <a:ext cx="3451677" cy="18961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graphicFrame>
        <p:nvGraphicFramePr>
          <p:cNvPr id="64" name="Таблица 63">
            <a:extLst>
              <a:ext uri="{FF2B5EF4-FFF2-40B4-BE49-F238E27FC236}">
                <a16:creationId xmlns:a16="http://schemas.microsoft.com/office/drawing/2014/main" id="{ECB42A59-6A93-8742-355D-19D4BC2E05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6516696"/>
              </p:ext>
            </p:extLst>
          </p:nvPr>
        </p:nvGraphicFramePr>
        <p:xfrm>
          <a:off x="0" y="3832173"/>
          <a:ext cx="1287892" cy="153818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87892">
                  <a:extLst>
                    <a:ext uri="{9D8B030D-6E8A-4147-A177-3AD203B41FA5}">
                      <a16:colId xmlns:a16="http://schemas.microsoft.com/office/drawing/2014/main" val="3936697531"/>
                    </a:ext>
                  </a:extLst>
                </a:gridCol>
              </a:tblGrid>
              <a:tr h="403331"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rgbClr val="00B05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 г.</a:t>
                      </a:r>
                      <a:endParaRPr lang="x-none" sz="1400" dirty="0">
                        <a:solidFill>
                          <a:srgbClr val="00B05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3198195"/>
                  </a:ext>
                </a:extLst>
              </a:tr>
              <a:tr h="403331"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rgbClr val="00B05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 г.</a:t>
                      </a:r>
                      <a:endParaRPr lang="x-none" sz="1400" dirty="0">
                        <a:solidFill>
                          <a:srgbClr val="00B05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3000014"/>
                  </a:ext>
                </a:extLst>
              </a:tr>
              <a:tr h="632502"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rgbClr val="00B05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г.</a:t>
                      </a:r>
                    </a:p>
                    <a:p>
                      <a:endParaRPr lang="ru-RU" sz="1400" dirty="0">
                        <a:solidFill>
                          <a:srgbClr val="00B05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400" dirty="0">
                          <a:solidFill>
                            <a:srgbClr val="00B05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2025г.</a:t>
                      </a:r>
                      <a:endParaRPr lang="x-none" sz="1400" dirty="0">
                        <a:solidFill>
                          <a:srgbClr val="00B05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9374181"/>
                  </a:ext>
                </a:extLst>
              </a:tr>
            </a:tbl>
          </a:graphicData>
        </a:graphic>
      </p:graphicFrame>
      <p:graphicFrame>
        <p:nvGraphicFramePr>
          <p:cNvPr id="66" name="Таблица 65">
            <a:extLst>
              <a:ext uri="{FF2B5EF4-FFF2-40B4-BE49-F238E27FC236}">
                <a16:creationId xmlns:a16="http://schemas.microsoft.com/office/drawing/2014/main" id="{5976A87F-0FC2-4DDF-19C4-5AC767AFF1A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0274166"/>
              </p:ext>
            </p:extLst>
          </p:nvPr>
        </p:nvGraphicFramePr>
        <p:xfrm>
          <a:off x="8174736" y="5646966"/>
          <a:ext cx="3782802" cy="112776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2040344">
                  <a:extLst>
                    <a:ext uri="{9D8B030D-6E8A-4147-A177-3AD203B41FA5}">
                      <a16:colId xmlns:a16="http://schemas.microsoft.com/office/drawing/2014/main" val="123170005"/>
                    </a:ext>
                  </a:extLst>
                </a:gridCol>
                <a:gridCol w="1742458">
                  <a:extLst>
                    <a:ext uri="{9D8B030D-6E8A-4147-A177-3AD203B41FA5}">
                      <a16:colId xmlns:a16="http://schemas.microsoft.com/office/drawing/2014/main" val="1346547060"/>
                    </a:ext>
                  </a:extLst>
                </a:gridCol>
              </a:tblGrid>
              <a:tr h="234767">
                <a:tc rowSpan="3">
                  <a:txBody>
                    <a:bodyPr/>
                    <a:lstStyle/>
                    <a:p>
                      <a:pPr algn="l"/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</a:t>
                      </a:r>
                      <a:r>
                        <a:rPr lang="x-none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консультаций: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x-none" sz="1400" b="0" dirty="0">
                          <a:solidFill>
                            <a:srgbClr val="00B05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 г. - 14 744</a:t>
                      </a:r>
                      <a:r>
                        <a:rPr lang="ru-RU" sz="1400" b="0" dirty="0">
                          <a:solidFill>
                            <a:srgbClr val="00B05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x-none" sz="1400" b="0" dirty="0">
                        <a:solidFill>
                          <a:srgbClr val="00B05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5034977"/>
                  </a:ext>
                </a:extLst>
              </a:tr>
              <a:tr h="234767">
                <a:tc vMerge="1">
                  <a:txBody>
                    <a:bodyPr/>
                    <a:lstStyle/>
                    <a:p>
                      <a:endParaRPr lang="x-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x-none" sz="1400" b="0" dirty="0">
                          <a:solidFill>
                            <a:srgbClr val="00B05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 г. - 21 704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324245"/>
                  </a:ext>
                </a:extLst>
              </a:tr>
              <a:tr h="399103">
                <a:tc vMerge="1">
                  <a:txBody>
                    <a:bodyPr/>
                    <a:lstStyle/>
                    <a:p>
                      <a:endParaRPr lang="x-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x-none" sz="1400" b="0" dirty="0">
                          <a:solidFill>
                            <a:srgbClr val="00B05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г. - 24 559</a:t>
                      </a:r>
                      <a:endParaRPr lang="ru-RU" sz="1400" b="0" dirty="0">
                        <a:solidFill>
                          <a:srgbClr val="00B05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rgbClr val="00B05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г. - </a:t>
                      </a:r>
                      <a:r>
                        <a:rPr lang="ru-RU" sz="1400" b="0" dirty="0" smtClean="0">
                          <a:solidFill>
                            <a:srgbClr val="00B05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25493</a:t>
                      </a:r>
                      <a:endParaRPr lang="ru-RU" sz="1400" b="0" dirty="0">
                        <a:solidFill>
                          <a:srgbClr val="00B05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7491028"/>
                  </a:ext>
                </a:extLst>
              </a:tr>
            </a:tbl>
          </a:graphicData>
        </a:graphic>
      </p:graphicFrame>
      <p:sp>
        <p:nvSpPr>
          <p:cNvPr id="7" name="Полилиния: фигура 6">
            <a:extLst>
              <a:ext uri="{FF2B5EF4-FFF2-40B4-BE49-F238E27FC236}">
                <a16:creationId xmlns:a16="http://schemas.microsoft.com/office/drawing/2014/main" id="{01A78DA5-37D4-2279-086B-82ACD8E4B772}"/>
              </a:ext>
            </a:extLst>
          </p:cNvPr>
          <p:cNvSpPr/>
          <p:nvPr/>
        </p:nvSpPr>
        <p:spPr>
          <a:xfrm>
            <a:off x="1310339" y="2469715"/>
            <a:ext cx="2130697" cy="472090"/>
          </a:xfrm>
          <a:custGeom>
            <a:avLst/>
            <a:gdLst>
              <a:gd name="connsiteX0" fmla="*/ 0 w 2016033"/>
              <a:gd name="connsiteY0" fmla="*/ 37547 h 375465"/>
              <a:gd name="connsiteX1" fmla="*/ 37547 w 2016033"/>
              <a:gd name="connsiteY1" fmla="*/ 0 h 375465"/>
              <a:gd name="connsiteX2" fmla="*/ 1978487 w 2016033"/>
              <a:gd name="connsiteY2" fmla="*/ 0 h 375465"/>
              <a:gd name="connsiteX3" fmla="*/ 2016034 w 2016033"/>
              <a:gd name="connsiteY3" fmla="*/ 37547 h 375465"/>
              <a:gd name="connsiteX4" fmla="*/ 2016033 w 2016033"/>
              <a:gd name="connsiteY4" fmla="*/ 337919 h 375465"/>
              <a:gd name="connsiteX5" fmla="*/ 1978486 w 2016033"/>
              <a:gd name="connsiteY5" fmla="*/ 375466 h 375465"/>
              <a:gd name="connsiteX6" fmla="*/ 37547 w 2016033"/>
              <a:gd name="connsiteY6" fmla="*/ 375465 h 375465"/>
              <a:gd name="connsiteX7" fmla="*/ 0 w 2016033"/>
              <a:gd name="connsiteY7" fmla="*/ 337918 h 375465"/>
              <a:gd name="connsiteX8" fmla="*/ 0 w 2016033"/>
              <a:gd name="connsiteY8" fmla="*/ 37547 h 3754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16033" h="375465">
                <a:moveTo>
                  <a:pt x="0" y="37547"/>
                </a:moveTo>
                <a:cubicBezTo>
                  <a:pt x="0" y="16810"/>
                  <a:pt x="16810" y="0"/>
                  <a:pt x="37547" y="0"/>
                </a:cubicBezTo>
                <a:lnTo>
                  <a:pt x="1978487" y="0"/>
                </a:lnTo>
                <a:cubicBezTo>
                  <a:pt x="1999224" y="0"/>
                  <a:pt x="2016034" y="16810"/>
                  <a:pt x="2016034" y="37547"/>
                </a:cubicBezTo>
                <a:cubicBezTo>
                  <a:pt x="2016034" y="137671"/>
                  <a:pt x="2016033" y="237795"/>
                  <a:pt x="2016033" y="337919"/>
                </a:cubicBezTo>
                <a:cubicBezTo>
                  <a:pt x="2016033" y="358656"/>
                  <a:pt x="1999223" y="375466"/>
                  <a:pt x="1978486" y="375466"/>
                </a:cubicBezTo>
                <a:lnTo>
                  <a:pt x="37547" y="375465"/>
                </a:lnTo>
                <a:cubicBezTo>
                  <a:pt x="16810" y="375465"/>
                  <a:pt x="0" y="358655"/>
                  <a:pt x="0" y="337918"/>
                </a:cubicBezTo>
                <a:lnTo>
                  <a:pt x="0" y="37547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1637" tIns="41477" rIns="51637" bIns="41477" numCol="1" spcCol="1270" anchor="ctr" anchorCtr="0">
            <a:noAutofit/>
          </a:bodyPr>
          <a:lstStyle/>
          <a:p>
            <a:pPr marL="0" lvl="0" indent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ru-RU" sz="16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9261</a:t>
            </a:r>
            <a:endParaRPr lang="x-none" sz="16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Заголовок 7">
            <a:extLst>
              <a:ext uri="{FF2B5EF4-FFF2-40B4-BE49-F238E27FC236}">
                <a16:creationId xmlns:a16="http://schemas.microsoft.com/office/drawing/2014/main" id="{60801D9F-8F22-CD4F-B7A4-699CC751C7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5461" y="293548"/>
            <a:ext cx="2253705" cy="849204"/>
          </a:xfrm>
        </p:spPr>
        <p:txBody>
          <a:bodyPr/>
          <a:lstStyle/>
          <a:p>
            <a:r>
              <a:rPr lang="ru-RU" sz="1600" b="1" dirty="0"/>
              <a:t>Кардиолог</a:t>
            </a:r>
            <a:endParaRPr lang="x-none" sz="1600" b="1" dirty="0"/>
          </a:p>
        </p:txBody>
      </p:sp>
      <p:sp>
        <p:nvSpPr>
          <p:cNvPr id="15" name="Полилиния: фигура 14">
            <a:extLst>
              <a:ext uri="{FF2B5EF4-FFF2-40B4-BE49-F238E27FC236}">
                <a16:creationId xmlns:a16="http://schemas.microsoft.com/office/drawing/2014/main" id="{CF47792C-E348-2AA4-AC51-197EEFA0C467}"/>
              </a:ext>
            </a:extLst>
          </p:cNvPr>
          <p:cNvSpPr/>
          <p:nvPr/>
        </p:nvSpPr>
        <p:spPr>
          <a:xfrm>
            <a:off x="4023118" y="2516559"/>
            <a:ext cx="2016033" cy="438291"/>
          </a:xfrm>
          <a:custGeom>
            <a:avLst/>
            <a:gdLst>
              <a:gd name="connsiteX0" fmla="*/ 0 w 2016033"/>
              <a:gd name="connsiteY0" fmla="*/ 37547 h 375465"/>
              <a:gd name="connsiteX1" fmla="*/ 37547 w 2016033"/>
              <a:gd name="connsiteY1" fmla="*/ 0 h 375465"/>
              <a:gd name="connsiteX2" fmla="*/ 1978487 w 2016033"/>
              <a:gd name="connsiteY2" fmla="*/ 0 h 375465"/>
              <a:gd name="connsiteX3" fmla="*/ 2016034 w 2016033"/>
              <a:gd name="connsiteY3" fmla="*/ 37547 h 375465"/>
              <a:gd name="connsiteX4" fmla="*/ 2016033 w 2016033"/>
              <a:gd name="connsiteY4" fmla="*/ 337919 h 375465"/>
              <a:gd name="connsiteX5" fmla="*/ 1978486 w 2016033"/>
              <a:gd name="connsiteY5" fmla="*/ 375466 h 375465"/>
              <a:gd name="connsiteX6" fmla="*/ 37547 w 2016033"/>
              <a:gd name="connsiteY6" fmla="*/ 375465 h 375465"/>
              <a:gd name="connsiteX7" fmla="*/ 0 w 2016033"/>
              <a:gd name="connsiteY7" fmla="*/ 337918 h 375465"/>
              <a:gd name="connsiteX8" fmla="*/ 0 w 2016033"/>
              <a:gd name="connsiteY8" fmla="*/ 37547 h 3754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16033" h="375465">
                <a:moveTo>
                  <a:pt x="0" y="37547"/>
                </a:moveTo>
                <a:cubicBezTo>
                  <a:pt x="0" y="16810"/>
                  <a:pt x="16810" y="0"/>
                  <a:pt x="37547" y="0"/>
                </a:cubicBezTo>
                <a:lnTo>
                  <a:pt x="1978487" y="0"/>
                </a:lnTo>
                <a:cubicBezTo>
                  <a:pt x="1999224" y="0"/>
                  <a:pt x="2016034" y="16810"/>
                  <a:pt x="2016034" y="37547"/>
                </a:cubicBezTo>
                <a:cubicBezTo>
                  <a:pt x="2016034" y="137671"/>
                  <a:pt x="2016033" y="237795"/>
                  <a:pt x="2016033" y="337919"/>
                </a:cubicBezTo>
                <a:cubicBezTo>
                  <a:pt x="2016033" y="358656"/>
                  <a:pt x="1999223" y="375466"/>
                  <a:pt x="1978486" y="375466"/>
                </a:cubicBezTo>
                <a:lnTo>
                  <a:pt x="37547" y="375465"/>
                </a:lnTo>
                <a:cubicBezTo>
                  <a:pt x="16810" y="375465"/>
                  <a:pt x="0" y="358655"/>
                  <a:pt x="0" y="337918"/>
                </a:cubicBezTo>
                <a:lnTo>
                  <a:pt x="0" y="37547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1637" tIns="41477" rIns="51637" bIns="41477" numCol="1" spcCol="1270" anchor="ctr" anchorCtr="0">
            <a:noAutofit/>
          </a:bodyPr>
          <a:lstStyle/>
          <a:p>
            <a:pPr marL="0" lvl="0" indent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ru-RU" sz="16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5681</a:t>
            </a:r>
            <a:endParaRPr lang="x-none" sz="16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Заголовок 7">
            <a:extLst>
              <a:ext uri="{FF2B5EF4-FFF2-40B4-BE49-F238E27FC236}">
                <a16:creationId xmlns:a16="http://schemas.microsoft.com/office/drawing/2014/main" id="{D7CB8DC5-AC85-A41F-FFD6-C7186BDCC4FD}"/>
              </a:ext>
            </a:extLst>
          </p:cNvPr>
          <p:cNvSpPr txBox="1">
            <a:spLocks/>
          </p:cNvSpPr>
          <p:nvPr/>
        </p:nvSpPr>
        <p:spPr bwMode="auto">
          <a:xfrm>
            <a:off x="3848220" y="333416"/>
            <a:ext cx="2253705" cy="849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ru-RU" sz="1600" b="1" dirty="0"/>
              <a:t>Ангиохирург</a:t>
            </a:r>
            <a:endParaRPr lang="x-none" sz="1600" b="1" dirty="0"/>
          </a:p>
        </p:txBody>
      </p:sp>
      <p:sp>
        <p:nvSpPr>
          <p:cNvPr id="17" name="Полилиния: фигура 16">
            <a:extLst>
              <a:ext uri="{FF2B5EF4-FFF2-40B4-BE49-F238E27FC236}">
                <a16:creationId xmlns:a16="http://schemas.microsoft.com/office/drawing/2014/main" id="{4A2758B1-8F7A-E9DB-2314-60EA5C43359F}"/>
              </a:ext>
            </a:extLst>
          </p:cNvPr>
          <p:cNvSpPr/>
          <p:nvPr/>
        </p:nvSpPr>
        <p:spPr>
          <a:xfrm>
            <a:off x="6601514" y="2516559"/>
            <a:ext cx="2134905" cy="443347"/>
          </a:xfrm>
          <a:custGeom>
            <a:avLst/>
            <a:gdLst>
              <a:gd name="connsiteX0" fmla="*/ 0 w 2016033"/>
              <a:gd name="connsiteY0" fmla="*/ 37547 h 375465"/>
              <a:gd name="connsiteX1" fmla="*/ 37547 w 2016033"/>
              <a:gd name="connsiteY1" fmla="*/ 0 h 375465"/>
              <a:gd name="connsiteX2" fmla="*/ 1978487 w 2016033"/>
              <a:gd name="connsiteY2" fmla="*/ 0 h 375465"/>
              <a:gd name="connsiteX3" fmla="*/ 2016034 w 2016033"/>
              <a:gd name="connsiteY3" fmla="*/ 37547 h 375465"/>
              <a:gd name="connsiteX4" fmla="*/ 2016033 w 2016033"/>
              <a:gd name="connsiteY4" fmla="*/ 337919 h 375465"/>
              <a:gd name="connsiteX5" fmla="*/ 1978486 w 2016033"/>
              <a:gd name="connsiteY5" fmla="*/ 375466 h 375465"/>
              <a:gd name="connsiteX6" fmla="*/ 37547 w 2016033"/>
              <a:gd name="connsiteY6" fmla="*/ 375465 h 375465"/>
              <a:gd name="connsiteX7" fmla="*/ 0 w 2016033"/>
              <a:gd name="connsiteY7" fmla="*/ 337918 h 375465"/>
              <a:gd name="connsiteX8" fmla="*/ 0 w 2016033"/>
              <a:gd name="connsiteY8" fmla="*/ 37547 h 3754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16033" h="375465">
                <a:moveTo>
                  <a:pt x="0" y="37547"/>
                </a:moveTo>
                <a:cubicBezTo>
                  <a:pt x="0" y="16810"/>
                  <a:pt x="16810" y="0"/>
                  <a:pt x="37547" y="0"/>
                </a:cubicBezTo>
                <a:lnTo>
                  <a:pt x="1978487" y="0"/>
                </a:lnTo>
                <a:cubicBezTo>
                  <a:pt x="1999224" y="0"/>
                  <a:pt x="2016034" y="16810"/>
                  <a:pt x="2016034" y="37547"/>
                </a:cubicBezTo>
                <a:cubicBezTo>
                  <a:pt x="2016034" y="137671"/>
                  <a:pt x="2016033" y="237795"/>
                  <a:pt x="2016033" y="337919"/>
                </a:cubicBezTo>
                <a:cubicBezTo>
                  <a:pt x="2016033" y="358656"/>
                  <a:pt x="1999223" y="375466"/>
                  <a:pt x="1978486" y="375466"/>
                </a:cubicBezTo>
                <a:lnTo>
                  <a:pt x="37547" y="375465"/>
                </a:lnTo>
                <a:cubicBezTo>
                  <a:pt x="16810" y="375465"/>
                  <a:pt x="0" y="358655"/>
                  <a:pt x="0" y="337918"/>
                </a:cubicBezTo>
                <a:lnTo>
                  <a:pt x="0" y="37547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1637" tIns="41477" rIns="51637" bIns="41477" numCol="1" spcCol="1270" anchor="ctr" anchorCtr="0">
            <a:noAutofit/>
          </a:bodyPr>
          <a:lstStyle/>
          <a:p>
            <a:pPr marL="0" lvl="0" indent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ru-RU" sz="16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3950</a:t>
            </a:r>
            <a:endParaRPr lang="x-none" sz="16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Заголовок 7">
            <a:extLst>
              <a:ext uri="{FF2B5EF4-FFF2-40B4-BE49-F238E27FC236}">
                <a16:creationId xmlns:a16="http://schemas.microsoft.com/office/drawing/2014/main" id="{382581F5-E0D6-3CBC-AA3A-92087679EA7D}"/>
              </a:ext>
            </a:extLst>
          </p:cNvPr>
          <p:cNvSpPr txBox="1">
            <a:spLocks/>
          </p:cNvSpPr>
          <p:nvPr/>
        </p:nvSpPr>
        <p:spPr bwMode="auto">
          <a:xfrm>
            <a:off x="6459681" y="297649"/>
            <a:ext cx="2253705" cy="849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ru-RU" sz="1600" b="1" dirty="0"/>
              <a:t>Аритмолог</a:t>
            </a:r>
            <a:endParaRPr lang="x-none" sz="1600" b="1" dirty="0"/>
          </a:p>
        </p:txBody>
      </p:sp>
      <p:sp>
        <p:nvSpPr>
          <p:cNvPr id="19" name="Полилиния: фигура 18">
            <a:extLst>
              <a:ext uri="{FF2B5EF4-FFF2-40B4-BE49-F238E27FC236}">
                <a16:creationId xmlns:a16="http://schemas.microsoft.com/office/drawing/2014/main" id="{7F990EF5-A986-97E9-6297-7B0D2831116E}"/>
              </a:ext>
            </a:extLst>
          </p:cNvPr>
          <p:cNvSpPr/>
          <p:nvPr/>
        </p:nvSpPr>
        <p:spPr>
          <a:xfrm>
            <a:off x="9323432" y="2509745"/>
            <a:ext cx="2016033" cy="430592"/>
          </a:xfrm>
          <a:custGeom>
            <a:avLst/>
            <a:gdLst>
              <a:gd name="connsiteX0" fmla="*/ 0 w 2016033"/>
              <a:gd name="connsiteY0" fmla="*/ 37547 h 375465"/>
              <a:gd name="connsiteX1" fmla="*/ 37547 w 2016033"/>
              <a:gd name="connsiteY1" fmla="*/ 0 h 375465"/>
              <a:gd name="connsiteX2" fmla="*/ 1978487 w 2016033"/>
              <a:gd name="connsiteY2" fmla="*/ 0 h 375465"/>
              <a:gd name="connsiteX3" fmla="*/ 2016034 w 2016033"/>
              <a:gd name="connsiteY3" fmla="*/ 37547 h 375465"/>
              <a:gd name="connsiteX4" fmla="*/ 2016033 w 2016033"/>
              <a:gd name="connsiteY4" fmla="*/ 337919 h 375465"/>
              <a:gd name="connsiteX5" fmla="*/ 1978486 w 2016033"/>
              <a:gd name="connsiteY5" fmla="*/ 375466 h 375465"/>
              <a:gd name="connsiteX6" fmla="*/ 37547 w 2016033"/>
              <a:gd name="connsiteY6" fmla="*/ 375465 h 375465"/>
              <a:gd name="connsiteX7" fmla="*/ 0 w 2016033"/>
              <a:gd name="connsiteY7" fmla="*/ 337918 h 375465"/>
              <a:gd name="connsiteX8" fmla="*/ 0 w 2016033"/>
              <a:gd name="connsiteY8" fmla="*/ 37547 h 3754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16033" h="375465">
                <a:moveTo>
                  <a:pt x="0" y="37547"/>
                </a:moveTo>
                <a:cubicBezTo>
                  <a:pt x="0" y="16810"/>
                  <a:pt x="16810" y="0"/>
                  <a:pt x="37547" y="0"/>
                </a:cubicBezTo>
                <a:lnTo>
                  <a:pt x="1978487" y="0"/>
                </a:lnTo>
                <a:cubicBezTo>
                  <a:pt x="1999224" y="0"/>
                  <a:pt x="2016034" y="16810"/>
                  <a:pt x="2016034" y="37547"/>
                </a:cubicBezTo>
                <a:cubicBezTo>
                  <a:pt x="2016034" y="137671"/>
                  <a:pt x="2016033" y="237795"/>
                  <a:pt x="2016033" y="337919"/>
                </a:cubicBezTo>
                <a:cubicBezTo>
                  <a:pt x="2016033" y="358656"/>
                  <a:pt x="1999223" y="375466"/>
                  <a:pt x="1978486" y="375466"/>
                </a:cubicBezTo>
                <a:lnTo>
                  <a:pt x="37547" y="375465"/>
                </a:lnTo>
                <a:cubicBezTo>
                  <a:pt x="16810" y="375465"/>
                  <a:pt x="0" y="358655"/>
                  <a:pt x="0" y="337918"/>
                </a:cubicBezTo>
                <a:lnTo>
                  <a:pt x="0" y="37547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1637" tIns="41477" rIns="51637" bIns="41477" numCol="1" spcCol="1270" anchor="ctr" anchorCtr="0">
            <a:noAutofit/>
          </a:bodyPr>
          <a:lstStyle/>
          <a:p>
            <a:pPr marL="0" lvl="0" indent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ru-RU" sz="16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267</a:t>
            </a:r>
            <a:endParaRPr lang="x-none" sz="16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Заголовок 7">
            <a:extLst>
              <a:ext uri="{FF2B5EF4-FFF2-40B4-BE49-F238E27FC236}">
                <a16:creationId xmlns:a16="http://schemas.microsoft.com/office/drawing/2014/main" id="{37183BCF-E66A-40A9-1386-D7305CE7871A}"/>
              </a:ext>
            </a:extLst>
          </p:cNvPr>
          <p:cNvSpPr txBox="1">
            <a:spLocks/>
          </p:cNvSpPr>
          <p:nvPr/>
        </p:nvSpPr>
        <p:spPr bwMode="auto">
          <a:xfrm>
            <a:off x="9204595" y="333883"/>
            <a:ext cx="2253705" cy="849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ru-RU" sz="1600" b="1" dirty="0"/>
              <a:t>Эндокриноло</a:t>
            </a:r>
            <a:r>
              <a:rPr lang="ru-RU" sz="1600" dirty="0"/>
              <a:t>г</a:t>
            </a:r>
            <a:endParaRPr lang="x-none" sz="1600" dirty="0"/>
          </a:p>
        </p:txBody>
      </p:sp>
    </p:spTree>
    <p:extLst>
      <p:ext uri="{BB962C8B-B14F-4D97-AF65-F5344CB8AC3E}">
        <p14:creationId xmlns:p14="http://schemas.microsoft.com/office/powerpoint/2010/main" val="188098439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994939417" name="Рисунок 994939416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2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FD2A6B1-A695-AA6C-604B-2036E5383B22}"/>
              </a:ext>
            </a:extLst>
          </p:cNvPr>
          <p:cNvSpPr txBox="1"/>
          <p:nvPr/>
        </p:nvSpPr>
        <p:spPr>
          <a:xfrm>
            <a:off x="872198" y="0"/>
            <a:ext cx="1113541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Клинико-диагностическая лаборатория</a:t>
            </a:r>
            <a:endParaRPr lang="x-none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A070F89C-F4A5-B8E0-4B64-4F0B3C190557}"/>
              </a:ext>
            </a:extLst>
          </p:cNvPr>
          <p:cNvGrpSpPr/>
          <p:nvPr/>
        </p:nvGrpSpPr>
        <p:grpSpPr>
          <a:xfrm>
            <a:off x="122188" y="926933"/>
            <a:ext cx="4918266" cy="2383048"/>
            <a:chOff x="220662" y="1338560"/>
            <a:chExt cx="4780590" cy="2285838"/>
          </a:xfrm>
        </p:grpSpPr>
        <p:graphicFrame>
          <p:nvGraphicFramePr>
            <p:cNvPr id="5" name="Схема 4">
              <a:extLst>
                <a:ext uri="{FF2B5EF4-FFF2-40B4-BE49-F238E27FC236}">
                  <a16:creationId xmlns:a16="http://schemas.microsoft.com/office/drawing/2014/main" id="{2F5667E3-DE9F-65B6-8261-483413A4862D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453773970"/>
                </p:ext>
              </p:extLst>
            </p:nvPr>
          </p:nvGraphicFramePr>
          <p:xfrm>
            <a:off x="220662" y="1338560"/>
            <a:ext cx="4780590" cy="2285838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sp>
          <p:nvSpPr>
            <p:cNvPr id="2" name="Прямоугольник: скругленные углы 1">
              <a:extLst>
                <a:ext uri="{FF2B5EF4-FFF2-40B4-BE49-F238E27FC236}">
                  <a16:creationId xmlns:a16="http://schemas.microsoft.com/office/drawing/2014/main" id="{67605C82-453B-9B86-C7DD-1CE6E74B87CB}"/>
                </a:ext>
              </a:extLst>
            </p:cNvPr>
            <p:cNvSpPr/>
            <p:nvPr/>
          </p:nvSpPr>
          <p:spPr>
            <a:xfrm>
              <a:off x="2736905" y="2440175"/>
              <a:ext cx="2054352" cy="869950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400" dirty="0">
                  <a:latin typeface="+mj-lt"/>
                </a:rPr>
                <a:t>   2022 год – 114 848</a:t>
              </a:r>
            </a:p>
            <a:p>
              <a:pPr algn="ctr"/>
              <a:r>
                <a:rPr lang="ru-RU" sz="1400" dirty="0">
                  <a:latin typeface="+mj-lt"/>
                </a:rPr>
                <a:t>2023 год – 94 622</a:t>
              </a:r>
              <a:r>
                <a:rPr lang="en-US" sz="1400" dirty="0">
                  <a:latin typeface="+mj-lt"/>
                </a:rPr>
                <a:t> </a:t>
              </a:r>
              <a:r>
                <a:rPr lang="ru-RU" sz="1400" dirty="0">
                  <a:latin typeface="+mj-lt"/>
                </a:rPr>
                <a:t>         2024 год - 71 288</a:t>
              </a:r>
            </a:p>
            <a:p>
              <a:pPr algn="ctr"/>
              <a:r>
                <a:rPr lang="ru-RU" sz="1400" dirty="0">
                  <a:latin typeface="+mj-lt"/>
                </a:rPr>
                <a:t>2025 год – 56 305</a:t>
              </a:r>
            </a:p>
          </p:txBody>
        </p:sp>
      </p:grp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id="{743C183C-58B2-69D9-F80F-A1D58194569C}"/>
              </a:ext>
            </a:extLst>
          </p:cNvPr>
          <p:cNvGrpSpPr/>
          <p:nvPr/>
        </p:nvGrpSpPr>
        <p:grpSpPr>
          <a:xfrm>
            <a:off x="5493469" y="890248"/>
            <a:ext cx="6514145" cy="2370296"/>
            <a:chOff x="5401573" y="1594025"/>
            <a:chExt cx="6406301" cy="2077688"/>
          </a:xfrm>
        </p:grpSpPr>
        <p:graphicFrame>
          <p:nvGraphicFramePr>
            <p:cNvPr id="6" name="Схема 5">
              <a:extLst>
                <a:ext uri="{FF2B5EF4-FFF2-40B4-BE49-F238E27FC236}">
                  <a16:creationId xmlns:a16="http://schemas.microsoft.com/office/drawing/2014/main" id="{75A2342D-46C9-F8A7-8226-47C8CADE422D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099927525"/>
                </p:ext>
              </p:extLst>
            </p:nvPr>
          </p:nvGraphicFramePr>
          <p:xfrm>
            <a:off x="5401573" y="1594025"/>
            <a:ext cx="6307138" cy="2077688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7" r:lo="rId8" r:qs="rId9" r:cs="rId10"/>
            </a:graphicData>
          </a:graphic>
        </p:graphicFrame>
        <p:sp>
          <p:nvSpPr>
            <p:cNvPr id="10" name="Прямоугольник: скругленные углы 9">
              <a:extLst>
                <a:ext uri="{FF2B5EF4-FFF2-40B4-BE49-F238E27FC236}">
                  <a16:creationId xmlns:a16="http://schemas.microsoft.com/office/drawing/2014/main" id="{D68DB584-FE47-D849-B5F0-7E658478B8CB}"/>
                </a:ext>
              </a:extLst>
            </p:cNvPr>
            <p:cNvSpPr/>
            <p:nvPr/>
          </p:nvSpPr>
          <p:spPr>
            <a:xfrm>
              <a:off x="9532859" y="2568782"/>
              <a:ext cx="2275015" cy="721366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400" dirty="0">
                  <a:latin typeface="+mj-lt"/>
                </a:rPr>
                <a:t>  2022 год – 102 363</a:t>
              </a:r>
            </a:p>
            <a:p>
              <a:pPr algn="ctr"/>
              <a:r>
                <a:rPr lang="ru-RU" sz="1400" dirty="0">
                  <a:latin typeface="+mj-lt"/>
                </a:rPr>
                <a:t>2023 год - 85 378</a:t>
              </a:r>
              <a:r>
                <a:rPr lang="en-US" sz="1400" dirty="0">
                  <a:latin typeface="+mj-lt"/>
                </a:rPr>
                <a:t> </a:t>
              </a:r>
              <a:endParaRPr lang="ru-RU" sz="1400" dirty="0">
                <a:latin typeface="+mj-lt"/>
              </a:endParaRPr>
            </a:p>
            <a:p>
              <a:pPr algn="ctr"/>
              <a:r>
                <a:rPr lang="ru-RU" sz="1400" dirty="0">
                  <a:latin typeface="+mj-lt"/>
                </a:rPr>
                <a:t>2024 год - 90 465</a:t>
              </a:r>
            </a:p>
            <a:p>
              <a:pPr algn="ctr"/>
              <a:r>
                <a:rPr lang="ru-RU" sz="1400" dirty="0">
                  <a:latin typeface="+mj-lt"/>
                </a:rPr>
                <a:t>2025 год – 82 960</a:t>
              </a:r>
            </a:p>
          </p:txBody>
        </p:sp>
      </p:grp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id="{4CF8F3E6-6EA2-F32C-B699-AED89A63F8C8}"/>
              </a:ext>
            </a:extLst>
          </p:cNvPr>
          <p:cNvGrpSpPr/>
          <p:nvPr/>
        </p:nvGrpSpPr>
        <p:grpSpPr>
          <a:xfrm>
            <a:off x="185730" y="3641027"/>
            <a:ext cx="4638681" cy="2680230"/>
            <a:chOff x="385762" y="3888690"/>
            <a:chExt cx="4527652" cy="2181910"/>
          </a:xfrm>
        </p:grpSpPr>
        <p:graphicFrame>
          <p:nvGraphicFramePr>
            <p:cNvPr id="7" name="Схема 6">
              <a:extLst>
                <a:ext uri="{FF2B5EF4-FFF2-40B4-BE49-F238E27FC236}">
                  <a16:creationId xmlns:a16="http://schemas.microsoft.com/office/drawing/2014/main" id="{D9E47BA9-F8F5-8F12-C358-7AD7657C9416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088091412"/>
                </p:ext>
              </p:extLst>
            </p:nvPr>
          </p:nvGraphicFramePr>
          <p:xfrm>
            <a:off x="385762" y="3888690"/>
            <a:ext cx="4375008" cy="218191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12" r:lo="rId13" r:qs="rId14" r:cs="rId15"/>
            </a:graphicData>
          </a:graphic>
        </p:graphicFrame>
        <p:sp>
          <p:nvSpPr>
            <p:cNvPr id="12" name="Прямоугольник: скругленные углы 11">
              <a:extLst>
                <a:ext uri="{FF2B5EF4-FFF2-40B4-BE49-F238E27FC236}">
                  <a16:creationId xmlns:a16="http://schemas.microsoft.com/office/drawing/2014/main" id="{BF3B0E73-2AD7-1967-89AA-0E79CD0B1DA4}"/>
                </a:ext>
              </a:extLst>
            </p:cNvPr>
            <p:cNvSpPr/>
            <p:nvPr/>
          </p:nvSpPr>
          <p:spPr>
            <a:xfrm>
              <a:off x="2387702" y="5307462"/>
              <a:ext cx="2525712" cy="695185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400" dirty="0">
                  <a:latin typeface="+mj-lt"/>
                </a:rPr>
                <a:t>2022 год – 22 040</a:t>
              </a:r>
            </a:p>
            <a:p>
              <a:pPr algn="ctr"/>
              <a:r>
                <a:rPr lang="ru-RU" sz="1400" dirty="0">
                  <a:latin typeface="+mj-lt"/>
                </a:rPr>
                <a:t>2023 год - 19 238</a:t>
              </a:r>
              <a:r>
                <a:rPr lang="en-US" sz="1400" dirty="0">
                  <a:latin typeface="+mj-lt"/>
                </a:rPr>
                <a:t> </a:t>
              </a:r>
              <a:endParaRPr lang="ru-RU" sz="1400" dirty="0">
                <a:latin typeface="+mj-lt"/>
              </a:endParaRPr>
            </a:p>
            <a:p>
              <a:pPr algn="ctr"/>
              <a:r>
                <a:rPr lang="ru-RU" sz="1400" dirty="0">
                  <a:latin typeface="+mj-lt"/>
                </a:rPr>
                <a:t>2024 год - 18 386</a:t>
              </a:r>
            </a:p>
            <a:p>
              <a:pPr algn="ctr"/>
              <a:r>
                <a:rPr lang="ru-RU" sz="1400" dirty="0">
                  <a:latin typeface="+mj-lt"/>
                </a:rPr>
                <a:t> 2025год – 17 967</a:t>
              </a:r>
            </a:p>
          </p:txBody>
        </p:sp>
      </p:grpSp>
      <p:grpSp>
        <p:nvGrpSpPr>
          <p:cNvPr id="17" name="Группа 16">
            <a:extLst>
              <a:ext uri="{FF2B5EF4-FFF2-40B4-BE49-F238E27FC236}">
                <a16:creationId xmlns:a16="http://schemas.microsoft.com/office/drawing/2014/main" id="{904AB0FC-0B02-683B-5167-64D03DCE4230}"/>
              </a:ext>
            </a:extLst>
          </p:cNvPr>
          <p:cNvGrpSpPr/>
          <p:nvPr/>
        </p:nvGrpSpPr>
        <p:grpSpPr>
          <a:xfrm>
            <a:off x="8612596" y="3682778"/>
            <a:ext cx="3425589" cy="2583681"/>
            <a:chOff x="8831262" y="3891260"/>
            <a:chExt cx="3331384" cy="2179340"/>
          </a:xfrm>
        </p:grpSpPr>
        <p:graphicFrame>
          <p:nvGraphicFramePr>
            <p:cNvPr id="9" name="Схема 8">
              <a:extLst>
                <a:ext uri="{FF2B5EF4-FFF2-40B4-BE49-F238E27FC236}">
                  <a16:creationId xmlns:a16="http://schemas.microsoft.com/office/drawing/2014/main" id="{FB5A9CF2-1293-79C9-C6E0-A1E9A59BC396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805018"/>
                </p:ext>
              </p:extLst>
            </p:nvPr>
          </p:nvGraphicFramePr>
          <p:xfrm>
            <a:off x="8831262" y="3891260"/>
            <a:ext cx="3331384" cy="217934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17" r:lo="rId18" r:qs="rId19" r:cs="rId20"/>
            </a:graphicData>
          </a:graphic>
        </p:graphicFrame>
        <p:sp>
          <p:nvSpPr>
            <p:cNvPr id="13" name="Прямоугольник: скругленные углы 12">
              <a:extLst>
                <a:ext uri="{FF2B5EF4-FFF2-40B4-BE49-F238E27FC236}">
                  <a16:creationId xmlns:a16="http://schemas.microsoft.com/office/drawing/2014/main" id="{3EB6AA08-5DFE-769B-5D39-FCEFE81B0AF2}"/>
                </a:ext>
              </a:extLst>
            </p:cNvPr>
            <p:cNvSpPr/>
            <p:nvPr/>
          </p:nvSpPr>
          <p:spPr>
            <a:xfrm>
              <a:off x="10404373" y="4823371"/>
              <a:ext cx="1719224" cy="1017240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lvl="0" algn="ctr"/>
              <a:r>
                <a:rPr lang="ru-RU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2022 год – 124 692</a:t>
              </a:r>
            </a:p>
            <a:p>
              <a:pPr lvl="0" algn="ctr"/>
              <a:r>
                <a:rPr lang="ru-RU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2023 год - 90 844
2024 год - 86 449</a:t>
              </a:r>
            </a:p>
            <a:p>
              <a:pPr lvl="0" algn="ctr"/>
              <a:r>
                <a:rPr lang="ru-RU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2025 год - 77 469</a:t>
              </a:r>
              <a:endParaRPr lang="x-none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CDF45BBD-8B4F-4F82-7E99-E642A8AF5ED8}"/>
              </a:ext>
            </a:extLst>
          </p:cNvPr>
          <p:cNvGrpSpPr/>
          <p:nvPr/>
        </p:nvGrpSpPr>
        <p:grpSpPr>
          <a:xfrm>
            <a:off x="5007667" y="3635435"/>
            <a:ext cx="3560382" cy="2602349"/>
            <a:chOff x="5272881" y="3872592"/>
            <a:chExt cx="3355310" cy="2198008"/>
          </a:xfrm>
        </p:grpSpPr>
        <p:graphicFrame>
          <p:nvGraphicFramePr>
            <p:cNvPr id="8" name="Схема 7">
              <a:extLst>
                <a:ext uri="{FF2B5EF4-FFF2-40B4-BE49-F238E27FC236}">
                  <a16:creationId xmlns:a16="http://schemas.microsoft.com/office/drawing/2014/main" id="{C3F6C03C-AC59-1715-7CCA-9ED73AAFED51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958944086"/>
                </p:ext>
              </p:extLst>
            </p:nvPr>
          </p:nvGraphicFramePr>
          <p:xfrm>
            <a:off x="5272881" y="3872592"/>
            <a:ext cx="3309389" cy="2198008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2" r:lo="rId23" r:qs="rId24" r:cs="rId25"/>
            </a:graphicData>
          </a:graphic>
        </p:graphicFrame>
        <p:sp>
          <p:nvSpPr>
            <p:cNvPr id="14" name="Прямоугольник: скругленные углы 13">
              <a:extLst>
                <a:ext uri="{FF2B5EF4-FFF2-40B4-BE49-F238E27FC236}">
                  <a16:creationId xmlns:a16="http://schemas.microsoft.com/office/drawing/2014/main" id="{4FB376F1-9D8A-6B62-C1B8-0C877DBADC6D}"/>
                </a:ext>
              </a:extLst>
            </p:cNvPr>
            <p:cNvSpPr/>
            <p:nvPr/>
          </p:nvSpPr>
          <p:spPr>
            <a:xfrm>
              <a:off x="6809165" y="5039037"/>
              <a:ext cx="1819026" cy="828167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lvl="0" algn="ctr"/>
              <a:r>
                <a:rPr lang="ru-RU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2022 год –3070 </a:t>
              </a:r>
            </a:p>
            <a:p>
              <a:pPr lvl="0" algn="ctr"/>
              <a:r>
                <a:rPr lang="ru-RU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2023 год - 2762
2024 год – 2802 </a:t>
              </a:r>
            </a:p>
            <a:p>
              <a:pPr lvl="0" algn="ctr"/>
              <a:r>
                <a:rPr lang="ru-RU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2025 год - 3082</a:t>
              </a:r>
              <a:endParaRPr lang="x-none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5693853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B0FB9AF-3873-A0AB-588E-E0A7F5B8FA33}"/>
              </a:ext>
            </a:extLst>
          </p:cNvPr>
          <p:cNvSpPr txBox="1"/>
          <p:nvPr/>
        </p:nvSpPr>
        <p:spPr>
          <a:xfrm>
            <a:off x="140677" y="0"/>
            <a:ext cx="1164804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noProof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Выполнение индикаторов Меморандума КГП «Многопрофильная больница № 2 г. Караганды» УЗКО </a:t>
            </a:r>
            <a:endParaRPr kumimoji="0" lang="x-none" sz="2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E7B23C0D-CE70-CF14-E70E-E058DB1BF0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1761581"/>
              </p:ext>
            </p:extLst>
          </p:nvPr>
        </p:nvGraphicFramePr>
        <p:xfrm>
          <a:off x="1" y="400110"/>
          <a:ext cx="12191999" cy="67468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6438">
                  <a:extLst>
                    <a:ext uri="{9D8B030D-6E8A-4147-A177-3AD203B41FA5}">
                      <a16:colId xmlns:a16="http://schemas.microsoft.com/office/drawing/2014/main" val="405797897"/>
                    </a:ext>
                  </a:extLst>
                </a:gridCol>
                <a:gridCol w="3979226">
                  <a:extLst>
                    <a:ext uri="{9D8B030D-6E8A-4147-A177-3AD203B41FA5}">
                      <a16:colId xmlns:a16="http://schemas.microsoft.com/office/drawing/2014/main" val="46863991"/>
                    </a:ext>
                  </a:extLst>
                </a:gridCol>
                <a:gridCol w="1338362">
                  <a:extLst>
                    <a:ext uri="{9D8B030D-6E8A-4147-A177-3AD203B41FA5}">
                      <a16:colId xmlns:a16="http://schemas.microsoft.com/office/drawing/2014/main" val="397163266"/>
                    </a:ext>
                  </a:extLst>
                </a:gridCol>
                <a:gridCol w="1294226">
                  <a:extLst>
                    <a:ext uri="{9D8B030D-6E8A-4147-A177-3AD203B41FA5}">
                      <a16:colId xmlns:a16="http://schemas.microsoft.com/office/drawing/2014/main" val="1867508016"/>
                    </a:ext>
                  </a:extLst>
                </a:gridCol>
                <a:gridCol w="979701">
                  <a:extLst>
                    <a:ext uri="{9D8B030D-6E8A-4147-A177-3AD203B41FA5}">
                      <a16:colId xmlns:a16="http://schemas.microsoft.com/office/drawing/2014/main" val="263874846"/>
                    </a:ext>
                  </a:extLst>
                </a:gridCol>
                <a:gridCol w="115278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08485">
                  <a:extLst>
                    <a:ext uri="{9D8B030D-6E8A-4147-A177-3AD203B41FA5}">
                      <a16:colId xmlns:a16="http://schemas.microsoft.com/office/drawing/2014/main" val="1135504951"/>
                    </a:ext>
                  </a:extLst>
                </a:gridCol>
                <a:gridCol w="1632777">
                  <a:extLst>
                    <a:ext uri="{9D8B030D-6E8A-4147-A177-3AD203B41FA5}">
                      <a16:colId xmlns:a16="http://schemas.microsoft.com/office/drawing/2014/main" val="3955924405"/>
                    </a:ext>
                  </a:extLst>
                </a:gridCol>
              </a:tblGrid>
              <a:tr h="435363">
                <a:tc>
                  <a:txBody>
                    <a:bodyPr/>
                    <a:lstStyle/>
                    <a:p>
                      <a:endParaRPr lang="x-none" sz="1200" dirty="0">
                        <a:latin typeface="+mj-lt"/>
                      </a:endParaRPr>
                    </a:p>
                  </a:txBody>
                  <a:tcPr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chemeClr val="tx1"/>
                          </a:solidFill>
                          <a:latin typeface="+mj-lt"/>
                        </a:rPr>
                        <a:t>Наименование индикаторов</a:t>
                      </a:r>
                      <a:endParaRPr lang="x-none" sz="12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chemeClr val="tx1"/>
                          </a:solidFill>
                          <a:latin typeface="+mj-lt"/>
                        </a:rPr>
                        <a:t>Весовой коэффициент</a:t>
                      </a:r>
                      <a:endParaRPr lang="x-none" sz="12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chemeClr val="tx1"/>
                          </a:solidFill>
                          <a:latin typeface="+mj-lt"/>
                        </a:rPr>
                        <a:t>План  </a:t>
                      </a:r>
                    </a:p>
                    <a:p>
                      <a:pPr algn="ctr"/>
                      <a:r>
                        <a:rPr lang="ru-RU" sz="1200" dirty="0">
                          <a:solidFill>
                            <a:schemeClr val="tx1"/>
                          </a:solidFill>
                          <a:latin typeface="+mj-lt"/>
                        </a:rPr>
                        <a:t>2024 год</a:t>
                      </a:r>
                      <a:endParaRPr lang="x-none" sz="12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chemeClr val="tx1"/>
                          </a:solidFill>
                          <a:latin typeface="+mj-lt"/>
                        </a:rPr>
                        <a:t>Факт </a:t>
                      </a:r>
                    </a:p>
                    <a:p>
                      <a:pPr algn="ctr"/>
                      <a:r>
                        <a:rPr lang="ru-RU" sz="1200" dirty="0">
                          <a:solidFill>
                            <a:schemeClr val="tx1"/>
                          </a:solidFill>
                          <a:latin typeface="+mj-lt"/>
                        </a:rPr>
                        <a:t>2024 год</a:t>
                      </a:r>
                      <a:endParaRPr lang="x-none" sz="12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chemeClr val="tx1"/>
                          </a:solidFill>
                          <a:latin typeface="+mj-lt"/>
                        </a:rPr>
                        <a:t>План</a:t>
                      </a:r>
                    </a:p>
                    <a:p>
                      <a:pPr algn="ctr"/>
                      <a:r>
                        <a:rPr lang="ru-RU" sz="1200" dirty="0">
                          <a:solidFill>
                            <a:schemeClr val="tx1"/>
                          </a:solidFill>
                          <a:latin typeface="+mj-lt"/>
                        </a:rPr>
                        <a:t>2025год</a:t>
                      </a:r>
                      <a:endParaRPr lang="x-none" sz="12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chemeClr val="tx1"/>
                          </a:solidFill>
                          <a:latin typeface="+mj-lt"/>
                        </a:rPr>
                        <a:t>Факт</a:t>
                      </a:r>
                    </a:p>
                    <a:p>
                      <a:pPr algn="ctr"/>
                      <a:r>
                        <a:rPr lang="ru-RU" sz="1200" dirty="0">
                          <a:solidFill>
                            <a:schemeClr val="tx1"/>
                          </a:solidFill>
                          <a:latin typeface="+mj-lt"/>
                        </a:rPr>
                        <a:t>2025 год</a:t>
                      </a:r>
                      <a:endParaRPr lang="x-none" sz="12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chemeClr val="tx1"/>
                          </a:solidFill>
                          <a:latin typeface="+mj-lt"/>
                        </a:rPr>
                        <a:t>Выполнение 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latin typeface="+mj-lt"/>
                        </a:rPr>
                        <a:t>KPI 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latin typeface="+mj-lt"/>
                        </a:rPr>
                        <a:t>(%)</a:t>
                      </a:r>
                      <a:endParaRPr lang="x-none" sz="12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073005725"/>
                  </a:ext>
                </a:extLst>
              </a:tr>
              <a:tr h="406339">
                <a:tc>
                  <a:txBody>
                    <a:bodyPr/>
                    <a:lstStyle/>
                    <a:p>
                      <a:r>
                        <a:rPr lang="ru-RU" sz="1050" dirty="0">
                          <a:solidFill>
                            <a:schemeClr val="tx1"/>
                          </a:solidFill>
                          <a:latin typeface="+mj-lt"/>
                        </a:rPr>
                        <a:t>1</a:t>
                      </a:r>
                      <a:endParaRPr lang="x-none" sz="105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solidFill>
                            <a:schemeClr val="tx1"/>
                          </a:solidFill>
                          <a:latin typeface="+mj-lt"/>
                        </a:rPr>
                        <a:t>Наличие аккредитации медициицинской организации не ниже предыдущего уровня</a:t>
                      </a:r>
                      <a:endParaRPr lang="x-none" sz="11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>
                          <a:solidFill>
                            <a:schemeClr val="tx1"/>
                          </a:solidFill>
                          <a:latin typeface="+mj-lt"/>
                        </a:rPr>
                        <a:t>3%</a:t>
                      </a:r>
                      <a:endParaRPr lang="x-none" sz="105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>
                          <a:solidFill>
                            <a:schemeClr val="tx1"/>
                          </a:solidFill>
                          <a:latin typeface="+mj-lt"/>
                        </a:rPr>
                        <a:t>наличие</a:t>
                      </a:r>
                      <a:endParaRPr lang="x-none" sz="105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>
                          <a:solidFill>
                            <a:schemeClr val="tx1"/>
                          </a:solidFill>
                          <a:latin typeface="+mj-lt"/>
                        </a:rPr>
                        <a:t>0</a:t>
                      </a:r>
                      <a:endParaRPr lang="x-none" sz="105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>
                          <a:solidFill>
                            <a:schemeClr val="tx1"/>
                          </a:solidFill>
                          <a:latin typeface="+mj-lt"/>
                        </a:rPr>
                        <a:t>наличие</a:t>
                      </a:r>
                      <a:endParaRPr lang="x-none" sz="105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>
                          <a:solidFill>
                            <a:schemeClr val="tx1"/>
                          </a:solidFill>
                          <a:latin typeface="+mj-lt"/>
                        </a:rPr>
                        <a:t>Нет</a:t>
                      </a:r>
                      <a:endParaRPr lang="x-none" sz="105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>
                          <a:solidFill>
                            <a:schemeClr val="tx1"/>
                          </a:solidFill>
                          <a:latin typeface="+mj-lt"/>
                        </a:rPr>
                        <a:t>0</a:t>
                      </a:r>
                      <a:endParaRPr lang="x-none" sz="105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9218607"/>
                  </a:ext>
                </a:extLst>
              </a:tr>
              <a:tr h="246706">
                <a:tc>
                  <a:txBody>
                    <a:bodyPr/>
                    <a:lstStyle/>
                    <a:p>
                      <a:r>
                        <a:rPr lang="ru-RU" sz="1050" dirty="0">
                          <a:solidFill>
                            <a:schemeClr val="tx1"/>
                          </a:solidFill>
                          <a:latin typeface="+mj-lt"/>
                        </a:rPr>
                        <a:t>2</a:t>
                      </a:r>
                      <a:endParaRPr lang="x-none" sz="105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solidFill>
                            <a:schemeClr val="tx1"/>
                          </a:solidFill>
                          <a:latin typeface="+mj-lt"/>
                        </a:rPr>
                        <a:t>Отсутствие текущей кредиторской задолженности*</a:t>
                      </a:r>
                      <a:endParaRPr lang="x-none" sz="11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3%</a:t>
                      </a:r>
                      <a:endParaRPr lang="x-none" sz="105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>
                          <a:solidFill>
                            <a:schemeClr val="tx1"/>
                          </a:solidFill>
                          <a:latin typeface="+mj-lt"/>
                        </a:rPr>
                        <a:t>0</a:t>
                      </a:r>
                      <a:endParaRPr lang="x-none" sz="105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>
                          <a:solidFill>
                            <a:schemeClr val="tx1"/>
                          </a:solidFill>
                          <a:latin typeface="+mj-lt"/>
                        </a:rPr>
                        <a:t>Нет</a:t>
                      </a:r>
                      <a:endParaRPr lang="x-none" sz="105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>
                          <a:solidFill>
                            <a:schemeClr val="tx1"/>
                          </a:solidFill>
                          <a:latin typeface="+mj-lt"/>
                        </a:rPr>
                        <a:t>0</a:t>
                      </a:r>
                      <a:endParaRPr lang="x-none" sz="105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>
                          <a:solidFill>
                            <a:schemeClr val="tx1"/>
                          </a:solidFill>
                          <a:latin typeface="+mj-lt"/>
                        </a:rPr>
                        <a:t>Нет</a:t>
                      </a:r>
                      <a:endParaRPr lang="x-none" sz="105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>
                          <a:solidFill>
                            <a:schemeClr val="tx1"/>
                          </a:solidFill>
                          <a:latin typeface="+mj-lt"/>
                        </a:rPr>
                        <a:t>100</a:t>
                      </a:r>
                      <a:endParaRPr lang="x-none" sz="105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2781854"/>
                  </a:ext>
                </a:extLst>
              </a:tr>
              <a:tr h="246706">
                <a:tc>
                  <a:txBody>
                    <a:bodyPr/>
                    <a:lstStyle/>
                    <a:p>
                      <a:r>
                        <a:rPr lang="ru-RU" sz="1050" dirty="0">
                          <a:solidFill>
                            <a:schemeClr val="tx1"/>
                          </a:solidFill>
                          <a:latin typeface="+mj-lt"/>
                        </a:rPr>
                        <a:t>3</a:t>
                      </a:r>
                      <a:endParaRPr lang="x-none" sz="105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solidFill>
                            <a:schemeClr val="tx1"/>
                          </a:solidFill>
                          <a:latin typeface="+mj-lt"/>
                        </a:rPr>
                        <a:t>Снижение коэффициента совмещение врачебными кадрами</a:t>
                      </a:r>
                      <a:endParaRPr lang="x-none" sz="11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3%</a:t>
                      </a:r>
                      <a:endParaRPr lang="x-none" sz="105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>
                          <a:solidFill>
                            <a:schemeClr val="tx1"/>
                          </a:solidFill>
                          <a:latin typeface="+mj-lt"/>
                        </a:rPr>
                        <a:t>1,4</a:t>
                      </a:r>
                      <a:endParaRPr lang="x-none" sz="105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>
                          <a:solidFill>
                            <a:schemeClr val="tx1"/>
                          </a:solidFill>
                          <a:latin typeface="+mj-lt"/>
                        </a:rPr>
                        <a:t>1,4</a:t>
                      </a:r>
                      <a:endParaRPr lang="x-none" sz="105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1,4</a:t>
                      </a:r>
                      <a:endParaRPr lang="x-none" sz="105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1,38</a:t>
                      </a:r>
                      <a:endParaRPr lang="x-none" sz="105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98,5</a:t>
                      </a:r>
                      <a:endParaRPr lang="x-none" sz="105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5715327"/>
                  </a:ext>
                </a:extLst>
              </a:tr>
              <a:tr h="696581">
                <a:tc>
                  <a:txBody>
                    <a:bodyPr/>
                    <a:lstStyle/>
                    <a:p>
                      <a:r>
                        <a:rPr lang="ru-RU" sz="1050" dirty="0">
                          <a:solidFill>
                            <a:schemeClr val="tx1"/>
                          </a:solidFill>
                          <a:latin typeface="+mj-lt"/>
                        </a:rPr>
                        <a:t>4</a:t>
                      </a:r>
                      <a:endParaRPr lang="x-none" sz="105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solidFill>
                            <a:schemeClr val="tx1"/>
                          </a:solidFill>
                          <a:latin typeface="+mj-lt"/>
                        </a:rPr>
                        <a:t>Доля финансовых средств, снятых за некачественное оказание медицинской помощи</a:t>
                      </a:r>
                      <a:endParaRPr lang="x-none" sz="11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3%</a:t>
                      </a:r>
                      <a:endParaRPr lang="x-none" sz="105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>
                          <a:solidFill>
                            <a:schemeClr val="tx1"/>
                          </a:solidFill>
                          <a:latin typeface="+mj-lt"/>
                        </a:rPr>
                        <a:t>Не более 1% от общего финансирования</a:t>
                      </a:r>
                      <a:endParaRPr lang="x-none" sz="105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>
                          <a:solidFill>
                            <a:schemeClr val="tx1"/>
                          </a:solidFill>
                          <a:latin typeface="+mj-lt"/>
                        </a:rPr>
                        <a:t>0,2</a:t>
                      </a:r>
                      <a:endParaRPr lang="x-none" sz="105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Не более 1% от общего финансирования</a:t>
                      </a:r>
                      <a:endParaRPr lang="x-none" sz="1050" b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0,01</a:t>
                      </a:r>
                      <a:endParaRPr lang="x-none" sz="105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  <a:endParaRPr lang="x-none" sz="105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0408789"/>
                  </a:ext>
                </a:extLst>
              </a:tr>
              <a:tr h="246706">
                <a:tc>
                  <a:txBody>
                    <a:bodyPr/>
                    <a:lstStyle/>
                    <a:p>
                      <a:r>
                        <a:rPr lang="ru-RU" sz="1050" dirty="0">
                          <a:solidFill>
                            <a:schemeClr val="tx1"/>
                          </a:solidFill>
                          <a:latin typeface="+mj-lt"/>
                        </a:rPr>
                        <a:t>5</a:t>
                      </a:r>
                      <a:endParaRPr lang="x-none" sz="105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solidFill>
                            <a:schemeClr val="tx1"/>
                          </a:solidFill>
                          <a:latin typeface="+mj-lt"/>
                        </a:rPr>
                        <a:t>Уровень оснащенности медицинской техникой</a:t>
                      </a:r>
                      <a:endParaRPr lang="x-none" sz="11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3%</a:t>
                      </a:r>
                      <a:endParaRPr lang="x-none" sz="105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>
                          <a:solidFill>
                            <a:schemeClr val="tx1"/>
                          </a:solidFill>
                          <a:latin typeface="+mj-lt"/>
                        </a:rPr>
                        <a:t>92</a:t>
                      </a:r>
                      <a:endParaRPr lang="x-none" sz="105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>
                          <a:solidFill>
                            <a:schemeClr val="tx1"/>
                          </a:solidFill>
                          <a:latin typeface="+mj-lt"/>
                        </a:rPr>
                        <a:t>92</a:t>
                      </a:r>
                      <a:endParaRPr lang="x-none" sz="105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92,1</a:t>
                      </a:r>
                      <a:endParaRPr lang="x-none" sz="105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92,1</a:t>
                      </a:r>
                      <a:endParaRPr lang="x-none" sz="105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  <a:endParaRPr lang="x-none" sz="105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2906115"/>
                  </a:ext>
                </a:extLst>
              </a:tr>
              <a:tr h="246706">
                <a:tc>
                  <a:txBody>
                    <a:bodyPr/>
                    <a:lstStyle/>
                    <a:p>
                      <a:r>
                        <a:rPr lang="ru-RU" sz="1050" dirty="0">
                          <a:solidFill>
                            <a:schemeClr val="tx1"/>
                          </a:solidFill>
                          <a:latin typeface="+mj-lt"/>
                        </a:rPr>
                        <a:t>6</a:t>
                      </a:r>
                      <a:endParaRPr lang="x-none" sz="105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solidFill>
                            <a:schemeClr val="tx1"/>
                          </a:solidFill>
                          <a:latin typeface="+mj-lt"/>
                        </a:rPr>
                        <a:t>Отсутствие обоснованных жалоб за отчетный период</a:t>
                      </a:r>
                      <a:endParaRPr lang="x-none" sz="11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3%</a:t>
                      </a:r>
                      <a:endParaRPr lang="x-none" sz="105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>
                          <a:solidFill>
                            <a:schemeClr val="tx1"/>
                          </a:solidFill>
                          <a:latin typeface="+mj-lt"/>
                        </a:rPr>
                        <a:t>0</a:t>
                      </a:r>
                      <a:endParaRPr lang="x-none" sz="105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>
                          <a:solidFill>
                            <a:schemeClr val="tx1"/>
                          </a:solidFill>
                          <a:latin typeface="+mj-lt"/>
                        </a:rPr>
                        <a:t>Нет</a:t>
                      </a:r>
                      <a:endParaRPr lang="x-none" sz="105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x-none" sz="105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Нет</a:t>
                      </a:r>
                      <a:endParaRPr lang="x-none" sz="105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  <a:endParaRPr lang="x-none" sz="105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5038274"/>
                  </a:ext>
                </a:extLst>
              </a:tr>
              <a:tr h="246706">
                <a:tc>
                  <a:txBody>
                    <a:bodyPr/>
                    <a:lstStyle/>
                    <a:p>
                      <a:r>
                        <a:rPr lang="ru-RU" sz="1050" dirty="0">
                          <a:solidFill>
                            <a:schemeClr val="tx1"/>
                          </a:solidFill>
                          <a:latin typeface="+mj-lt"/>
                        </a:rPr>
                        <a:t>7</a:t>
                      </a:r>
                      <a:endParaRPr lang="x-none" sz="105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solidFill>
                            <a:schemeClr val="tx1"/>
                          </a:solidFill>
                          <a:latin typeface="+mj-lt"/>
                        </a:rPr>
                        <a:t>Укомплектованность кадрами: врачи</a:t>
                      </a:r>
                      <a:endParaRPr lang="x-none" sz="11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3%</a:t>
                      </a:r>
                      <a:endParaRPr lang="x-none" sz="105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>
                          <a:solidFill>
                            <a:schemeClr val="tx1"/>
                          </a:solidFill>
                          <a:latin typeface="+mj-lt"/>
                        </a:rPr>
                        <a:t>90</a:t>
                      </a:r>
                      <a:endParaRPr lang="x-none" sz="105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>
                          <a:solidFill>
                            <a:schemeClr val="tx1"/>
                          </a:solidFill>
                          <a:latin typeface="+mj-lt"/>
                        </a:rPr>
                        <a:t>95,9</a:t>
                      </a:r>
                      <a:endParaRPr lang="x-none" sz="105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050" b="0" dirty="0">
                          <a:solidFill>
                            <a:schemeClr val="tx1"/>
                          </a:solidFill>
                          <a:latin typeface="+mj-lt"/>
                        </a:rPr>
                        <a:t>Не менее 92%</a:t>
                      </a:r>
                      <a:endParaRPr lang="x-none" sz="105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050" b="0" dirty="0">
                          <a:solidFill>
                            <a:schemeClr val="tx1"/>
                          </a:solidFill>
                          <a:latin typeface="+mj-lt"/>
                        </a:rPr>
                        <a:t>97,5</a:t>
                      </a:r>
                      <a:endParaRPr lang="x-none" sz="105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x-none" sz="105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  <a:endParaRPr lang="x-none" sz="105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6398831"/>
                  </a:ext>
                </a:extLst>
              </a:tr>
              <a:tr h="246706">
                <a:tc>
                  <a:txBody>
                    <a:bodyPr/>
                    <a:lstStyle/>
                    <a:p>
                      <a:r>
                        <a:rPr lang="ru-RU" sz="1050" dirty="0">
                          <a:solidFill>
                            <a:schemeClr val="tx1"/>
                          </a:solidFill>
                          <a:latin typeface="+mj-lt"/>
                        </a:rPr>
                        <a:t>8</a:t>
                      </a:r>
                      <a:endParaRPr lang="x-none" sz="105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solidFill>
                            <a:schemeClr val="tx1"/>
                          </a:solidFill>
                          <a:latin typeface="+mj-lt"/>
                        </a:rPr>
                        <a:t>Укомплектованность кадрами: </a:t>
                      </a:r>
                      <a:r>
                        <a:rPr lang="en-US" sz="1100" dirty="0">
                          <a:solidFill>
                            <a:schemeClr val="tx1"/>
                          </a:solidFill>
                          <a:latin typeface="+mj-lt"/>
                        </a:rPr>
                        <a:t>C</a:t>
                      </a:r>
                      <a:r>
                        <a:rPr lang="ru-RU" sz="1100" dirty="0">
                          <a:solidFill>
                            <a:schemeClr val="tx1"/>
                          </a:solidFill>
                          <a:latin typeface="+mj-lt"/>
                        </a:rPr>
                        <a:t>МР</a:t>
                      </a:r>
                      <a:endParaRPr lang="x-none" sz="11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3%</a:t>
                      </a:r>
                      <a:endParaRPr lang="x-none" sz="105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>
                          <a:solidFill>
                            <a:schemeClr val="tx1"/>
                          </a:solidFill>
                          <a:latin typeface="+mj-lt"/>
                        </a:rPr>
                        <a:t>95</a:t>
                      </a:r>
                      <a:endParaRPr lang="x-none" sz="105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>
                          <a:solidFill>
                            <a:schemeClr val="tx1"/>
                          </a:solidFill>
                          <a:latin typeface="+mj-lt"/>
                        </a:rPr>
                        <a:t>10</a:t>
                      </a:r>
                      <a:endParaRPr lang="x-none" sz="105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x-none" sz="105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E266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x-none" sz="105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E266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x-none" sz="105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E2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8082850"/>
                  </a:ext>
                </a:extLst>
              </a:tr>
              <a:tr h="246706">
                <a:tc>
                  <a:txBody>
                    <a:bodyPr/>
                    <a:lstStyle/>
                    <a:p>
                      <a:r>
                        <a:rPr lang="ru-RU" sz="1050" dirty="0">
                          <a:solidFill>
                            <a:schemeClr val="tx1"/>
                          </a:solidFill>
                          <a:latin typeface="+mj-lt"/>
                        </a:rPr>
                        <a:t>9</a:t>
                      </a:r>
                      <a:endParaRPr lang="x-none" sz="105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solidFill>
                            <a:schemeClr val="tx1"/>
                          </a:solidFill>
                          <a:latin typeface="+mj-lt"/>
                        </a:rPr>
                        <a:t>Текучесть кадров: врачи</a:t>
                      </a:r>
                      <a:endParaRPr lang="x-none" sz="11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3%</a:t>
                      </a:r>
                      <a:endParaRPr lang="x-none" sz="105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>
                          <a:solidFill>
                            <a:schemeClr val="tx1"/>
                          </a:solidFill>
                          <a:latin typeface="+mj-lt"/>
                        </a:rPr>
                        <a:t>7</a:t>
                      </a:r>
                      <a:endParaRPr lang="x-none" sz="105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>
                          <a:solidFill>
                            <a:schemeClr val="tx1"/>
                          </a:solidFill>
                          <a:latin typeface="+mj-lt"/>
                        </a:rPr>
                        <a:t>7</a:t>
                      </a:r>
                      <a:endParaRPr lang="x-none" sz="105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Не</a:t>
                      </a:r>
                      <a:r>
                        <a:rPr lang="ru-RU" sz="1050" b="0" kern="1200" baseline="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 более 8%</a:t>
                      </a:r>
                      <a:endParaRPr lang="x-none" sz="1050" b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x-none" sz="105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5,1</a:t>
                      </a:r>
                      <a:endParaRPr lang="x-none" sz="105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x-none" sz="105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  <a:endParaRPr lang="x-none" sz="105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8116840"/>
                  </a:ext>
                </a:extLst>
              </a:tr>
              <a:tr h="246706">
                <a:tc>
                  <a:txBody>
                    <a:bodyPr/>
                    <a:lstStyle/>
                    <a:p>
                      <a:r>
                        <a:rPr lang="ru-RU" sz="1050" dirty="0">
                          <a:solidFill>
                            <a:schemeClr val="tx1"/>
                          </a:solidFill>
                          <a:latin typeface="+mj-lt"/>
                        </a:rPr>
                        <a:t>10</a:t>
                      </a:r>
                      <a:endParaRPr lang="x-none" sz="105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solidFill>
                            <a:schemeClr val="tx1"/>
                          </a:solidFill>
                          <a:latin typeface="+mj-lt"/>
                        </a:rPr>
                        <a:t>Текучесть кадров: СМР</a:t>
                      </a:r>
                      <a:endParaRPr lang="x-none" sz="11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>
                          <a:solidFill>
                            <a:schemeClr val="tx1"/>
                          </a:solidFill>
                          <a:latin typeface="+mj-lt"/>
                        </a:rPr>
                        <a:t>2%</a:t>
                      </a:r>
                      <a:endParaRPr lang="x-none" sz="105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>
                          <a:solidFill>
                            <a:schemeClr val="tx1"/>
                          </a:solidFill>
                          <a:latin typeface="+mj-lt"/>
                        </a:rPr>
                        <a:t>10</a:t>
                      </a:r>
                      <a:endParaRPr lang="x-none" sz="105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>
                          <a:solidFill>
                            <a:schemeClr val="tx1"/>
                          </a:solidFill>
                          <a:latin typeface="+mj-lt"/>
                        </a:rPr>
                        <a:t>5</a:t>
                      </a:r>
                      <a:endParaRPr lang="x-none" sz="105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x-none" sz="105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E266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x-none" sz="105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E266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x-none" sz="105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E2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0075634"/>
                  </a:ext>
                </a:extLst>
              </a:tr>
              <a:tr h="246706">
                <a:tc>
                  <a:txBody>
                    <a:bodyPr/>
                    <a:lstStyle/>
                    <a:p>
                      <a:r>
                        <a:rPr lang="ru-RU" sz="1050" dirty="0">
                          <a:solidFill>
                            <a:schemeClr val="tx1"/>
                          </a:solidFill>
                          <a:latin typeface="+mj-lt"/>
                        </a:rPr>
                        <a:t>11</a:t>
                      </a:r>
                      <a:endParaRPr lang="x-none" sz="105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solidFill>
                            <a:schemeClr val="tx1"/>
                          </a:solidFill>
                          <a:latin typeface="+mj-lt"/>
                        </a:rPr>
                        <a:t>Оснащение медицинским оборудованием отделения ОРИТ</a:t>
                      </a:r>
                      <a:endParaRPr lang="x-none" sz="11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>
                          <a:solidFill>
                            <a:schemeClr val="tx1"/>
                          </a:solidFill>
                          <a:latin typeface="+mj-lt"/>
                        </a:rPr>
                        <a:t>8%</a:t>
                      </a:r>
                      <a:endParaRPr lang="x-none" sz="105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>
                          <a:solidFill>
                            <a:schemeClr val="tx1"/>
                          </a:solidFill>
                          <a:latin typeface="+mj-lt"/>
                        </a:rPr>
                        <a:t>92</a:t>
                      </a:r>
                      <a:endParaRPr lang="x-none" sz="105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>
                          <a:solidFill>
                            <a:schemeClr val="tx1"/>
                          </a:solidFill>
                          <a:latin typeface="+mj-lt"/>
                        </a:rPr>
                        <a:t>92</a:t>
                      </a:r>
                      <a:endParaRPr lang="x-none" sz="105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91,9</a:t>
                      </a:r>
                      <a:endParaRPr lang="x-none" sz="105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92</a:t>
                      </a:r>
                      <a:endParaRPr lang="x-none" sz="105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  <a:endParaRPr lang="x-none" sz="105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7348300"/>
                  </a:ext>
                </a:extLst>
              </a:tr>
              <a:tr h="246706">
                <a:tc>
                  <a:txBody>
                    <a:bodyPr/>
                    <a:lstStyle/>
                    <a:p>
                      <a:r>
                        <a:rPr lang="ru-RU" sz="1050" dirty="0">
                          <a:solidFill>
                            <a:schemeClr val="tx1"/>
                          </a:solidFill>
                          <a:latin typeface="+mj-lt"/>
                        </a:rPr>
                        <a:t>12</a:t>
                      </a:r>
                      <a:endParaRPr lang="x-none" sz="105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solidFill>
                            <a:schemeClr val="tx1"/>
                          </a:solidFill>
                          <a:latin typeface="+mj-lt"/>
                        </a:rPr>
                        <a:t>Работа койки</a:t>
                      </a:r>
                      <a:endParaRPr lang="x-none" sz="11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>
                          <a:solidFill>
                            <a:schemeClr val="tx1"/>
                          </a:solidFill>
                          <a:latin typeface="+mj-lt"/>
                        </a:rPr>
                        <a:t>7%</a:t>
                      </a:r>
                      <a:endParaRPr lang="x-none" sz="105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>
                          <a:solidFill>
                            <a:schemeClr val="tx1"/>
                          </a:solidFill>
                          <a:latin typeface="+mj-lt"/>
                        </a:rPr>
                        <a:t>270</a:t>
                      </a:r>
                      <a:endParaRPr lang="x-none" sz="105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>
                          <a:solidFill>
                            <a:schemeClr val="tx1"/>
                          </a:solidFill>
                          <a:latin typeface="+mj-lt"/>
                        </a:rPr>
                        <a:t>236,5</a:t>
                      </a:r>
                      <a:endParaRPr lang="x-none" sz="105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>
                          <a:solidFill>
                            <a:schemeClr val="tx1"/>
                          </a:solidFill>
                          <a:latin typeface="+mj-lt"/>
                        </a:rPr>
                        <a:t>270</a:t>
                      </a:r>
                      <a:endParaRPr lang="x-none" sz="105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>
                          <a:solidFill>
                            <a:schemeClr val="tx1"/>
                          </a:solidFill>
                          <a:latin typeface="+mj-lt"/>
                        </a:rPr>
                        <a:t>250,8</a:t>
                      </a:r>
                      <a:endParaRPr lang="x-none" sz="105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>
                          <a:solidFill>
                            <a:schemeClr val="tx1"/>
                          </a:solidFill>
                          <a:latin typeface="+mj-lt"/>
                        </a:rPr>
                        <a:t>93</a:t>
                      </a:r>
                      <a:endParaRPr lang="x-none" sz="105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358961"/>
                  </a:ext>
                </a:extLst>
              </a:tr>
              <a:tr h="246706">
                <a:tc>
                  <a:txBody>
                    <a:bodyPr/>
                    <a:lstStyle/>
                    <a:p>
                      <a:r>
                        <a:rPr lang="ru-RU" sz="1050" dirty="0">
                          <a:solidFill>
                            <a:schemeClr val="tx1"/>
                          </a:solidFill>
                          <a:latin typeface="+mj-lt"/>
                        </a:rPr>
                        <a:t>13</a:t>
                      </a:r>
                      <a:endParaRPr lang="x-none" sz="105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solidFill>
                            <a:schemeClr val="tx1"/>
                          </a:solidFill>
                          <a:latin typeface="+mj-lt"/>
                        </a:rPr>
                        <a:t>Средняя длительность пребывания больного</a:t>
                      </a:r>
                      <a:endParaRPr lang="x-none" sz="11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>
                          <a:solidFill>
                            <a:schemeClr val="tx1"/>
                          </a:solidFill>
                          <a:latin typeface="+mj-lt"/>
                        </a:rPr>
                        <a:t>7%</a:t>
                      </a:r>
                      <a:endParaRPr lang="x-none" sz="105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>
                          <a:solidFill>
                            <a:schemeClr val="tx1"/>
                          </a:solidFill>
                          <a:latin typeface="+mj-lt"/>
                        </a:rPr>
                        <a:t>8,2</a:t>
                      </a:r>
                      <a:endParaRPr lang="x-none" sz="105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>
                          <a:solidFill>
                            <a:schemeClr val="tx1"/>
                          </a:solidFill>
                          <a:latin typeface="+mj-lt"/>
                        </a:rPr>
                        <a:t>8,3</a:t>
                      </a:r>
                      <a:endParaRPr lang="x-none" sz="105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8.2</a:t>
                      </a:r>
                      <a:endParaRPr lang="x-none" sz="105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8,4</a:t>
                      </a:r>
                      <a:endParaRPr lang="x-none" sz="105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  <a:endParaRPr lang="x-none" sz="105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6258843"/>
                  </a:ext>
                </a:extLst>
              </a:tr>
              <a:tr h="246706">
                <a:tc>
                  <a:txBody>
                    <a:bodyPr/>
                    <a:lstStyle/>
                    <a:p>
                      <a:r>
                        <a:rPr lang="ru-RU" sz="1050" dirty="0">
                          <a:solidFill>
                            <a:schemeClr val="tx1"/>
                          </a:solidFill>
                          <a:latin typeface="+mj-lt"/>
                        </a:rPr>
                        <a:t>14</a:t>
                      </a:r>
                      <a:endParaRPr lang="x-none" sz="105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solidFill>
                            <a:schemeClr val="tx1"/>
                          </a:solidFill>
                          <a:latin typeface="+mj-lt"/>
                        </a:rPr>
                        <a:t>Госпитальная летальность</a:t>
                      </a:r>
                      <a:endParaRPr lang="x-none" sz="11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>
                          <a:solidFill>
                            <a:schemeClr val="tx1"/>
                          </a:solidFill>
                          <a:latin typeface="+mj-lt"/>
                        </a:rPr>
                        <a:t>8%</a:t>
                      </a:r>
                      <a:endParaRPr lang="x-none" sz="105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>
                          <a:solidFill>
                            <a:schemeClr val="tx1"/>
                          </a:solidFill>
                          <a:latin typeface="+mj-lt"/>
                        </a:rPr>
                        <a:t>2,3</a:t>
                      </a:r>
                      <a:endParaRPr lang="x-none" sz="105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>
                          <a:solidFill>
                            <a:schemeClr val="tx1"/>
                          </a:solidFill>
                          <a:latin typeface="+mj-lt"/>
                        </a:rPr>
                        <a:t>2,3</a:t>
                      </a:r>
                      <a:endParaRPr lang="x-none" sz="105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2.25</a:t>
                      </a:r>
                      <a:endParaRPr lang="x-none" sz="105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1,88</a:t>
                      </a:r>
                      <a:endParaRPr lang="x-none" sz="105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  <a:endParaRPr lang="x-none" sz="105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1343321"/>
                  </a:ext>
                </a:extLst>
              </a:tr>
              <a:tr h="246706">
                <a:tc>
                  <a:txBody>
                    <a:bodyPr/>
                    <a:lstStyle/>
                    <a:p>
                      <a:r>
                        <a:rPr lang="ru-RU" sz="1050" dirty="0">
                          <a:solidFill>
                            <a:schemeClr val="tx1"/>
                          </a:solidFill>
                          <a:latin typeface="+mj-lt"/>
                        </a:rPr>
                        <a:t>15</a:t>
                      </a:r>
                      <a:endParaRPr lang="x-none" sz="105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solidFill>
                            <a:schemeClr val="tx1"/>
                          </a:solidFill>
                          <a:latin typeface="+mj-lt"/>
                        </a:rPr>
                        <a:t>Повышение процента плановой госпитализации в стационар</a:t>
                      </a:r>
                      <a:endParaRPr lang="x-none" sz="11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>
                          <a:solidFill>
                            <a:schemeClr val="tx1"/>
                          </a:solidFill>
                          <a:latin typeface="+mj-lt"/>
                        </a:rPr>
                        <a:t>8%</a:t>
                      </a:r>
                      <a:endParaRPr lang="x-none" sz="105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>
                          <a:solidFill>
                            <a:schemeClr val="tx1"/>
                          </a:solidFill>
                          <a:latin typeface="+mj-lt"/>
                        </a:rPr>
                        <a:t>65</a:t>
                      </a:r>
                      <a:endParaRPr lang="x-none" sz="105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>
                          <a:solidFill>
                            <a:schemeClr val="tx1"/>
                          </a:solidFill>
                          <a:latin typeface="+mj-lt"/>
                        </a:rPr>
                        <a:t>65,7</a:t>
                      </a:r>
                      <a:endParaRPr lang="x-none" sz="105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65</a:t>
                      </a:r>
                      <a:endParaRPr lang="x-none" sz="105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68</a:t>
                      </a:r>
                      <a:endParaRPr lang="x-none" sz="105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  <a:endParaRPr lang="x-none" sz="105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3680630"/>
                  </a:ext>
                </a:extLst>
              </a:tr>
              <a:tr h="406339">
                <a:tc>
                  <a:txBody>
                    <a:bodyPr/>
                    <a:lstStyle/>
                    <a:p>
                      <a:r>
                        <a:rPr lang="ru-RU" sz="1050" dirty="0">
                          <a:solidFill>
                            <a:schemeClr val="tx1"/>
                          </a:solidFill>
                          <a:latin typeface="+mj-lt"/>
                        </a:rPr>
                        <a:t>16</a:t>
                      </a:r>
                      <a:endParaRPr lang="x-none" sz="105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solidFill>
                            <a:schemeClr val="tx1"/>
                          </a:solidFill>
                          <a:latin typeface="+mj-lt"/>
                        </a:rPr>
                        <a:t>Показатель дооперационного пребывания при плановой госпитализаций</a:t>
                      </a:r>
                      <a:endParaRPr lang="x-none" sz="11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>
                          <a:solidFill>
                            <a:schemeClr val="tx1"/>
                          </a:solidFill>
                          <a:latin typeface="+mj-lt"/>
                        </a:rPr>
                        <a:t>5%</a:t>
                      </a:r>
                      <a:endParaRPr lang="x-none" sz="105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>
                          <a:solidFill>
                            <a:schemeClr val="tx1"/>
                          </a:solidFill>
                          <a:latin typeface="+mj-lt"/>
                        </a:rPr>
                        <a:t>2</a:t>
                      </a:r>
                      <a:endParaRPr lang="x-none" sz="105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>
                          <a:solidFill>
                            <a:schemeClr val="tx1"/>
                          </a:solidFill>
                          <a:latin typeface="+mj-lt"/>
                        </a:rPr>
                        <a:t>2</a:t>
                      </a:r>
                      <a:endParaRPr lang="x-none" sz="105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x-none" sz="105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x-none" sz="105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  <a:endParaRPr lang="x-none" sz="105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768"/>
                  </a:ext>
                </a:extLst>
              </a:tr>
              <a:tr h="246706">
                <a:tc>
                  <a:txBody>
                    <a:bodyPr/>
                    <a:lstStyle/>
                    <a:p>
                      <a:r>
                        <a:rPr lang="ru-RU" sz="1050" dirty="0">
                          <a:solidFill>
                            <a:schemeClr val="tx1"/>
                          </a:solidFill>
                          <a:latin typeface="+mj-lt"/>
                        </a:rPr>
                        <a:t>17</a:t>
                      </a:r>
                      <a:endParaRPr lang="x-none" sz="105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solidFill>
                            <a:schemeClr val="tx1"/>
                          </a:solidFill>
                          <a:latin typeface="+mj-lt"/>
                        </a:rPr>
                        <a:t>Хирургическая активность</a:t>
                      </a:r>
                      <a:endParaRPr lang="x-none" sz="11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>
                          <a:solidFill>
                            <a:schemeClr val="tx1"/>
                          </a:solidFill>
                          <a:latin typeface="+mj-lt"/>
                        </a:rPr>
                        <a:t>8%</a:t>
                      </a:r>
                      <a:endParaRPr lang="x-none" sz="105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>
                          <a:solidFill>
                            <a:schemeClr val="tx1"/>
                          </a:solidFill>
                          <a:latin typeface="+mj-lt"/>
                        </a:rPr>
                        <a:t>90</a:t>
                      </a:r>
                      <a:endParaRPr lang="x-none" sz="105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>
                          <a:solidFill>
                            <a:schemeClr val="tx1"/>
                          </a:solidFill>
                          <a:latin typeface="+mj-lt"/>
                        </a:rPr>
                        <a:t>88,4</a:t>
                      </a:r>
                      <a:endParaRPr lang="x-none" sz="105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89,0</a:t>
                      </a:r>
                      <a:endParaRPr lang="x-none" sz="105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90,0</a:t>
                      </a:r>
                      <a:endParaRPr lang="x-none" sz="105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  <a:endParaRPr lang="x-none" sz="105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2432917"/>
                  </a:ext>
                </a:extLst>
              </a:tr>
              <a:tr h="246706">
                <a:tc>
                  <a:txBody>
                    <a:bodyPr/>
                    <a:lstStyle/>
                    <a:p>
                      <a:r>
                        <a:rPr lang="ru-RU" sz="1050" dirty="0">
                          <a:solidFill>
                            <a:schemeClr val="tx1"/>
                          </a:solidFill>
                          <a:latin typeface="+mj-lt"/>
                        </a:rPr>
                        <a:t>18</a:t>
                      </a:r>
                      <a:endParaRPr lang="x-none" sz="105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solidFill>
                            <a:schemeClr val="tx1"/>
                          </a:solidFill>
                          <a:latin typeface="+mj-lt"/>
                        </a:rPr>
                        <a:t>Уровень послеоперационной летальности</a:t>
                      </a:r>
                      <a:endParaRPr lang="x-none" sz="11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>
                          <a:solidFill>
                            <a:schemeClr val="tx1"/>
                          </a:solidFill>
                          <a:latin typeface="+mj-lt"/>
                        </a:rPr>
                        <a:t>8%</a:t>
                      </a:r>
                      <a:endParaRPr lang="x-none" sz="105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>
                          <a:solidFill>
                            <a:schemeClr val="tx1"/>
                          </a:solidFill>
                          <a:latin typeface="+mj-lt"/>
                        </a:rPr>
                        <a:t>1,5</a:t>
                      </a:r>
                      <a:endParaRPr lang="x-none" sz="105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>
                          <a:solidFill>
                            <a:schemeClr val="tx1"/>
                          </a:solidFill>
                          <a:latin typeface="+mj-lt"/>
                        </a:rPr>
                        <a:t>1,5</a:t>
                      </a:r>
                      <a:endParaRPr lang="x-none" sz="105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1,5</a:t>
                      </a:r>
                      <a:endParaRPr lang="x-none" sz="105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1,3</a:t>
                      </a:r>
                      <a:endParaRPr lang="x-none" sz="105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  <a:endParaRPr lang="x-none" sz="105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6727375"/>
                  </a:ext>
                </a:extLst>
              </a:tr>
              <a:tr h="406339">
                <a:tc>
                  <a:txBody>
                    <a:bodyPr/>
                    <a:lstStyle/>
                    <a:p>
                      <a:r>
                        <a:rPr lang="ru-RU" sz="1050" dirty="0">
                          <a:solidFill>
                            <a:schemeClr val="tx1"/>
                          </a:solidFill>
                          <a:latin typeface="+mj-lt"/>
                        </a:rPr>
                        <a:t>19</a:t>
                      </a:r>
                      <a:endParaRPr lang="x-none" sz="105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solidFill>
                            <a:schemeClr val="tx1"/>
                          </a:solidFill>
                          <a:latin typeface="+mj-lt"/>
                        </a:rPr>
                        <a:t>Показатель случаев расхождения основного клинического и патологоанатомического диагнозов</a:t>
                      </a:r>
                      <a:endParaRPr lang="x-none" sz="11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>
                          <a:solidFill>
                            <a:schemeClr val="tx1"/>
                          </a:solidFill>
                          <a:latin typeface="+mj-lt"/>
                        </a:rPr>
                        <a:t>6%</a:t>
                      </a:r>
                      <a:endParaRPr lang="x-none" sz="105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>
                          <a:solidFill>
                            <a:schemeClr val="tx1"/>
                          </a:solidFill>
                          <a:latin typeface="+mj-lt"/>
                        </a:rPr>
                        <a:t>0</a:t>
                      </a:r>
                      <a:endParaRPr lang="x-none" sz="105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>
                          <a:solidFill>
                            <a:schemeClr val="tx1"/>
                          </a:solidFill>
                          <a:latin typeface="+mj-lt"/>
                        </a:rPr>
                        <a:t>0</a:t>
                      </a:r>
                      <a:endParaRPr lang="x-none" sz="105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x-none" sz="105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x-none" sz="105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  <a:endParaRPr lang="x-none" sz="105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8360618"/>
                  </a:ext>
                </a:extLst>
              </a:tr>
              <a:tr h="406339">
                <a:tc>
                  <a:txBody>
                    <a:bodyPr/>
                    <a:lstStyle/>
                    <a:p>
                      <a:r>
                        <a:rPr lang="ru-RU" sz="1050" dirty="0">
                          <a:solidFill>
                            <a:schemeClr val="tx1"/>
                          </a:solidFill>
                          <a:latin typeface="+mj-lt"/>
                        </a:rPr>
                        <a:t>20</a:t>
                      </a:r>
                      <a:endParaRPr lang="x-none" sz="105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solidFill>
                            <a:schemeClr val="tx1"/>
                          </a:solidFill>
                          <a:latin typeface="+mj-lt"/>
                        </a:rPr>
                        <a:t>Показатель повторного незапланированного поступления в течение месяца по поводу одного и того же заболевания</a:t>
                      </a:r>
                      <a:endParaRPr lang="x-none" sz="11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>
                          <a:solidFill>
                            <a:schemeClr val="tx1"/>
                          </a:solidFill>
                          <a:latin typeface="+mj-lt"/>
                        </a:rPr>
                        <a:t>6%</a:t>
                      </a:r>
                      <a:endParaRPr lang="x-none" sz="105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>
                          <a:solidFill>
                            <a:schemeClr val="tx1"/>
                          </a:solidFill>
                          <a:latin typeface="+mj-lt"/>
                        </a:rPr>
                        <a:t>0</a:t>
                      </a:r>
                      <a:endParaRPr lang="x-none" sz="105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>
                          <a:solidFill>
                            <a:schemeClr val="tx1"/>
                          </a:solidFill>
                          <a:latin typeface="+mj-lt"/>
                        </a:rPr>
                        <a:t>0</a:t>
                      </a:r>
                      <a:endParaRPr lang="x-none" sz="105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x-none" sz="105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x-none" sz="105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  <a:endParaRPr lang="x-none" sz="105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98173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845680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19E697-8002-B3B2-D67A-0AC01A6CFB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AE5E5A1-37CA-129F-3DA7-F9892B76C9EB}"/>
              </a:ext>
            </a:extLst>
          </p:cNvPr>
          <p:cNvSpPr txBox="1"/>
          <p:nvPr/>
        </p:nvSpPr>
        <p:spPr>
          <a:xfrm>
            <a:off x="1801086" y="571734"/>
            <a:ext cx="836479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Оптимизация коечного фонда </a:t>
            </a:r>
          </a:p>
          <a:p>
            <a:pPr algn="ctr"/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2023 года с 256 коек до </a:t>
            </a:r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175 </a:t>
            </a: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коек в 2025году  </a:t>
            </a:r>
            <a:endParaRPr lang="x-none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B520246-8EDE-D87D-9ACE-6FC9BBA51C59}"/>
              </a:ext>
            </a:extLst>
          </p:cNvPr>
          <p:cNvSpPr txBox="1"/>
          <p:nvPr/>
        </p:nvSpPr>
        <p:spPr>
          <a:xfrm>
            <a:off x="3140396" y="1800049"/>
            <a:ext cx="56861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Круглосуточный стационар коечный фонд 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175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коек</a:t>
            </a:r>
            <a:endParaRPr lang="x-none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3" name="Группа 32">
            <a:extLst>
              <a:ext uri="{FF2B5EF4-FFF2-40B4-BE49-F238E27FC236}">
                <a16:creationId xmlns:a16="http://schemas.microsoft.com/office/drawing/2014/main" id="{2534A27F-7960-E91E-DB3F-5DDF80630026}"/>
              </a:ext>
            </a:extLst>
          </p:cNvPr>
          <p:cNvGrpSpPr/>
          <p:nvPr/>
        </p:nvGrpSpPr>
        <p:grpSpPr>
          <a:xfrm>
            <a:off x="481251" y="2410091"/>
            <a:ext cx="5502232" cy="524753"/>
            <a:chOff x="481251" y="2410091"/>
            <a:chExt cx="5502232" cy="524753"/>
          </a:xfrm>
        </p:grpSpPr>
        <p:sp>
          <p:nvSpPr>
            <p:cNvPr id="6" name="Прямоугольник: скругленные углы 5">
              <a:extLst>
                <a:ext uri="{FF2B5EF4-FFF2-40B4-BE49-F238E27FC236}">
                  <a16:creationId xmlns:a16="http://schemas.microsoft.com/office/drawing/2014/main" id="{3108441C-67A2-A871-B405-9AB6615CE28C}"/>
                </a:ext>
              </a:extLst>
            </p:cNvPr>
            <p:cNvSpPr/>
            <p:nvPr/>
          </p:nvSpPr>
          <p:spPr>
            <a:xfrm>
              <a:off x="481251" y="2410091"/>
              <a:ext cx="5502232" cy="524753"/>
            </a:xfrm>
            <a:prstGeom prst="roundRect">
              <a:avLst/>
            </a:prstGeom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Кардиохирургические для взрослых </a:t>
              </a:r>
              <a:endParaRPr lang="x-none" sz="15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Прямоугольник: скругленные углы 11">
              <a:extLst>
                <a:ext uri="{FF2B5EF4-FFF2-40B4-BE49-F238E27FC236}">
                  <a16:creationId xmlns:a16="http://schemas.microsoft.com/office/drawing/2014/main" id="{51E657B9-FCBB-A36A-BD7C-9F01A27F83AA}"/>
                </a:ext>
              </a:extLst>
            </p:cNvPr>
            <p:cNvSpPr/>
            <p:nvPr/>
          </p:nvSpPr>
          <p:spPr>
            <a:xfrm>
              <a:off x="4700949" y="2524025"/>
              <a:ext cx="985652" cy="296884"/>
            </a:xfrm>
            <a:prstGeom prst="round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5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32 </a:t>
              </a:r>
              <a:r>
                <a:rPr lang="ru-RU" sz="15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коек</a:t>
              </a:r>
              <a:endParaRPr lang="x-none" sz="15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4" name="Группа 33">
            <a:extLst>
              <a:ext uri="{FF2B5EF4-FFF2-40B4-BE49-F238E27FC236}">
                <a16:creationId xmlns:a16="http://schemas.microsoft.com/office/drawing/2014/main" id="{B0EE6168-AA51-7F02-B6DD-BADB6773A077}"/>
              </a:ext>
            </a:extLst>
          </p:cNvPr>
          <p:cNvGrpSpPr/>
          <p:nvPr/>
        </p:nvGrpSpPr>
        <p:grpSpPr>
          <a:xfrm>
            <a:off x="481251" y="3129661"/>
            <a:ext cx="5502232" cy="524753"/>
            <a:chOff x="546271" y="3088535"/>
            <a:chExt cx="5502232" cy="524753"/>
          </a:xfrm>
        </p:grpSpPr>
        <p:sp>
          <p:nvSpPr>
            <p:cNvPr id="14" name="Прямоугольник: скругленные углы 13">
              <a:extLst>
                <a:ext uri="{FF2B5EF4-FFF2-40B4-BE49-F238E27FC236}">
                  <a16:creationId xmlns:a16="http://schemas.microsoft.com/office/drawing/2014/main" id="{31FDE4FE-197B-9D11-228A-EBCE38BBD2FF}"/>
                </a:ext>
              </a:extLst>
            </p:cNvPr>
            <p:cNvSpPr/>
            <p:nvPr/>
          </p:nvSpPr>
          <p:spPr>
            <a:xfrm>
              <a:off x="546271" y="3088535"/>
              <a:ext cx="5502232" cy="524753"/>
            </a:xfrm>
            <a:prstGeom prst="roundRect">
              <a:avLst/>
            </a:prstGeom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Кардиохирургические для детей </a:t>
              </a:r>
              <a:endParaRPr lang="x-none" sz="15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Прямоугольник: скругленные углы 22">
              <a:extLst>
                <a:ext uri="{FF2B5EF4-FFF2-40B4-BE49-F238E27FC236}">
                  <a16:creationId xmlns:a16="http://schemas.microsoft.com/office/drawing/2014/main" id="{85D48601-8BF9-BDF8-B35D-E2889F81E68B}"/>
                </a:ext>
              </a:extLst>
            </p:cNvPr>
            <p:cNvSpPr/>
            <p:nvPr/>
          </p:nvSpPr>
          <p:spPr>
            <a:xfrm>
              <a:off x="4765973" y="3202469"/>
              <a:ext cx="985652" cy="296884"/>
            </a:xfrm>
            <a:prstGeom prst="round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5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15 коек</a:t>
              </a:r>
              <a:endParaRPr lang="x-none" sz="15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5" name="Группа 34">
            <a:extLst>
              <a:ext uri="{FF2B5EF4-FFF2-40B4-BE49-F238E27FC236}">
                <a16:creationId xmlns:a16="http://schemas.microsoft.com/office/drawing/2014/main" id="{FD7C75D4-566A-BC0F-DA17-B0339F3512CF}"/>
              </a:ext>
            </a:extLst>
          </p:cNvPr>
          <p:cNvGrpSpPr/>
          <p:nvPr/>
        </p:nvGrpSpPr>
        <p:grpSpPr>
          <a:xfrm>
            <a:off x="481250" y="3786869"/>
            <a:ext cx="5502231" cy="524753"/>
            <a:chOff x="546264" y="3621042"/>
            <a:chExt cx="5502231" cy="524753"/>
          </a:xfrm>
        </p:grpSpPr>
        <p:sp>
          <p:nvSpPr>
            <p:cNvPr id="15" name="Прямоугольник: скругленные углы 14">
              <a:extLst>
                <a:ext uri="{FF2B5EF4-FFF2-40B4-BE49-F238E27FC236}">
                  <a16:creationId xmlns:a16="http://schemas.microsoft.com/office/drawing/2014/main" id="{1063AA5D-8492-6EDA-ECEC-E976B5EFE22C}"/>
                </a:ext>
              </a:extLst>
            </p:cNvPr>
            <p:cNvSpPr/>
            <p:nvPr/>
          </p:nvSpPr>
          <p:spPr>
            <a:xfrm>
              <a:off x="546264" y="3621042"/>
              <a:ext cx="5502231" cy="524753"/>
            </a:xfrm>
            <a:prstGeom prst="roundRect">
              <a:avLst/>
            </a:prstGeom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Кардиологические для взрослых </a:t>
              </a:r>
              <a:endParaRPr lang="x-none" sz="15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" name="Прямоугольник: скругленные углы 23">
              <a:extLst>
                <a:ext uri="{FF2B5EF4-FFF2-40B4-BE49-F238E27FC236}">
                  <a16:creationId xmlns:a16="http://schemas.microsoft.com/office/drawing/2014/main" id="{C4F04FFB-2708-20AC-9C24-E377D5122E4B}"/>
                </a:ext>
              </a:extLst>
            </p:cNvPr>
            <p:cNvSpPr/>
            <p:nvPr/>
          </p:nvSpPr>
          <p:spPr>
            <a:xfrm>
              <a:off x="4765964" y="3737804"/>
              <a:ext cx="985652" cy="296884"/>
            </a:xfrm>
            <a:prstGeom prst="round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5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55 </a:t>
              </a:r>
              <a:r>
                <a:rPr lang="ru-RU" sz="15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коек</a:t>
              </a:r>
              <a:endParaRPr lang="x-none" sz="15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6" name="Группа 35">
            <a:extLst>
              <a:ext uri="{FF2B5EF4-FFF2-40B4-BE49-F238E27FC236}">
                <a16:creationId xmlns:a16="http://schemas.microsoft.com/office/drawing/2014/main" id="{AB92D3B7-950E-FCA6-7D1E-9223001C66B1}"/>
              </a:ext>
            </a:extLst>
          </p:cNvPr>
          <p:cNvGrpSpPr/>
          <p:nvPr/>
        </p:nvGrpSpPr>
        <p:grpSpPr>
          <a:xfrm>
            <a:off x="481249" y="4511906"/>
            <a:ext cx="5502231" cy="524753"/>
            <a:chOff x="546264" y="4280776"/>
            <a:chExt cx="5502231" cy="524753"/>
          </a:xfrm>
        </p:grpSpPr>
        <p:sp>
          <p:nvSpPr>
            <p:cNvPr id="16" name="Прямоугольник: скругленные углы 15">
              <a:extLst>
                <a:ext uri="{FF2B5EF4-FFF2-40B4-BE49-F238E27FC236}">
                  <a16:creationId xmlns:a16="http://schemas.microsoft.com/office/drawing/2014/main" id="{CC2E525E-DC10-EC5C-1501-19D8ABD01CAB}"/>
                </a:ext>
              </a:extLst>
            </p:cNvPr>
            <p:cNvSpPr/>
            <p:nvPr/>
          </p:nvSpPr>
          <p:spPr>
            <a:xfrm>
              <a:off x="546264" y="4280776"/>
              <a:ext cx="5502231" cy="524753"/>
            </a:xfrm>
            <a:prstGeom prst="roundRect">
              <a:avLst/>
            </a:prstGeom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Нейрохирургические для взрослых </a:t>
              </a:r>
              <a:endParaRPr lang="x-none" sz="15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Прямоугольник: скругленные углы 24">
              <a:extLst>
                <a:ext uri="{FF2B5EF4-FFF2-40B4-BE49-F238E27FC236}">
                  <a16:creationId xmlns:a16="http://schemas.microsoft.com/office/drawing/2014/main" id="{86AC00A7-86D3-800B-6C70-80D8CD2C4E16}"/>
                </a:ext>
              </a:extLst>
            </p:cNvPr>
            <p:cNvSpPr/>
            <p:nvPr/>
          </p:nvSpPr>
          <p:spPr>
            <a:xfrm>
              <a:off x="4765964" y="4395550"/>
              <a:ext cx="985652" cy="296884"/>
            </a:xfrm>
            <a:prstGeom prst="round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5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 коек</a:t>
              </a:r>
              <a:endParaRPr lang="x-none" sz="15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7" name="Группа 36">
            <a:extLst>
              <a:ext uri="{FF2B5EF4-FFF2-40B4-BE49-F238E27FC236}">
                <a16:creationId xmlns:a16="http://schemas.microsoft.com/office/drawing/2014/main" id="{2C68F1DD-918F-9DD4-36DF-493A2405A8AA}"/>
              </a:ext>
            </a:extLst>
          </p:cNvPr>
          <p:cNvGrpSpPr/>
          <p:nvPr/>
        </p:nvGrpSpPr>
        <p:grpSpPr>
          <a:xfrm>
            <a:off x="481251" y="5214793"/>
            <a:ext cx="5502230" cy="524753"/>
            <a:chOff x="546262" y="4940510"/>
            <a:chExt cx="5502230" cy="524753"/>
          </a:xfrm>
        </p:grpSpPr>
        <p:sp>
          <p:nvSpPr>
            <p:cNvPr id="17" name="Прямоугольник: скругленные углы 16">
              <a:extLst>
                <a:ext uri="{FF2B5EF4-FFF2-40B4-BE49-F238E27FC236}">
                  <a16:creationId xmlns:a16="http://schemas.microsoft.com/office/drawing/2014/main" id="{805046FE-0F9B-DA30-9717-E8F204623DFC}"/>
                </a:ext>
              </a:extLst>
            </p:cNvPr>
            <p:cNvSpPr/>
            <p:nvPr/>
          </p:nvSpPr>
          <p:spPr>
            <a:xfrm>
              <a:off x="546262" y="4940510"/>
              <a:ext cx="5502230" cy="524753"/>
            </a:xfrm>
            <a:prstGeom prst="roundRect">
              <a:avLst/>
            </a:prstGeom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Сосудистой хирургии </a:t>
              </a:r>
              <a:endParaRPr lang="x-none" sz="15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Прямоугольник: скругленные углы 25">
              <a:extLst>
                <a:ext uri="{FF2B5EF4-FFF2-40B4-BE49-F238E27FC236}">
                  <a16:creationId xmlns:a16="http://schemas.microsoft.com/office/drawing/2014/main" id="{C1A8F33F-680A-494A-0355-331229288E86}"/>
                </a:ext>
              </a:extLst>
            </p:cNvPr>
            <p:cNvSpPr/>
            <p:nvPr/>
          </p:nvSpPr>
          <p:spPr>
            <a:xfrm>
              <a:off x="4765964" y="5054443"/>
              <a:ext cx="985652" cy="296884"/>
            </a:xfrm>
            <a:prstGeom prst="round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5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20 коек</a:t>
              </a:r>
              <a:endParaRPr lang="x-none" sz="15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8" name="Группа 37">
            <a:extLst>
              <a:ext uri="{FF2B5EF4-FFF2-40B4-BE49-F238E27FC236}">
                <a16:creationId xmlns:a16="http://schemas.microsoft.com/office/drawing/2014/main" id="{4E656007-48BC-6A63-F3D3-CFD28AE1FEF9}"/>
              </a:ext>
            </a:extLst>
          </p:cNvPr>
          <p:cNvGrpSpPr/>
          <p:nvPr/>
        </p:nvGrpSpPr>
        <p:grpSpPr>
          <a:xfrm>
            <a:off x="6266212" y="2410091"/>
            <a:ext cx="5502232" cy="634830"/>
            <a:chOff x="6266214" y="2802620"/>
            <a:chExt cx="5502232" cy="622730"/>
          </a:xfrm>
        </p:grpSpPr>
        <p:sp>
          <p:nvSpPr>
            <p:cNvPr id="18" name="Прямоугольник: скругленные углы 17">
              <a:extLst>
                <a:ext uri="{FF2B5EF4-FFF2-40B4-BE49-F238E27FC236}">
                  <a16:creationId xmlns:a16="http://schemas.microsoft.com/office/drawing/2014/main" id="{CFA6A284-86B4-A287-AE94-39E177FC4E67}"/>
                </a:ext>
              </a:extLst>
            </p:cNvPr>
            <p:cNvSpPr/>
            <p:nvPr/>
          </p:nvSpPr>
          <p:spPr>
            <a:xfrm>
              <a:off x="6266214" y="2802620"/>
              <a:ext cx="5502232" cy="622730"/>
            </a:xfrm>
            <a:prstGeom prst="roundRect">
              <a:avLst/>
            </a:prstGeom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Восстановительное лечение и медицинская </a:t>
              </a:r>
            </a:p>
            <a:p>
              <a:r>
                <a:rPr lang="ru-RU" sz="1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реабилитация:  кардиологические для взрослых</a:t>
              </a:r>
              <a:endParaRPr lang="x-none" sz="15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Прямоугольник: скругленные углы 26">
              <a:extLst>
                <a:ext uri="{FF2B5EF4-FFF2-40B4-BE49-F238E27FC236}">
                  <a16:creationId xmlns:a16="http://schemas.microsoft.com/office/drawing/2014/main" id="{3C6EBA80-D258-6CC6-89BE-C175ECFCDE02}"/>
                </a:ext>
              </a:extLst>
            </p:cNvPr>
            <p:cNvSpPr/>
            <p:nvPr/>
          </p:nvSpPr>
          <p:spPr>
            <a:xfrm>
              <a:off x="10667018" y="2965542"/>
              <a:ext cx="985652" cy="296884"/>
            </a:xfrm>
            <a:prstGeom prst="round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5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18 </a:t>
              </a:r>
              <a:r>
                <a:rPr lang="ru-RU" sz="15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коек</a:t>
              </a:r>
              <a:endParaRPr lang="x-none" sz="15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9" name="Группа 38">
            <a:extLst>
              <a:ext uri="{FF2B5EF4-FFF2-40B4-BE49-F238E27FC236}">
                <a16:creationId xmlns:a16="http://schemas.microsoft.com/office/drawing/2014/main" id="{764834F1-FDE3-870B-4F43-0EC042CE988D}"/>
              </a:ext>
            </a:extLst>
          </p:cNvPr>
          <p:cNvGrpSpPr/>
          <p:nvPr/>
        </p:nvGrpSpPr>
        <p:grpSpPr>
          <a:xfrm>
            <a:off x="6266213" y="3145642"/>
            <a:ext cx="5502233" cy="641227"/>
            <a:chOff x="6266213" y="3602419"/>
            <a:chExt cx="5502233" cy="641227"/>
          </a:xfrm>
        </p:grpSpPr>
        <p:sp>
          <p:nvSpPr>
            <p:cNvPr id="19" name="Прямоугольник: скругленные углы 18">
              <a:extLst>
                <a:ext uri="{FF2B5EF4-FFF2-40B4-BE49-F238E27FC236}">
                  <a16:creationId xmlns:a16="http://schemas.microsoft.com/office/drawing/2014/main" id="{47D9FF16-DD51-0BCB-3A94-5D002935224C}"/>
                </a:ext>
              </a:extLst>
            </p:cNvPr>
            <p:cNvSpPr/>
            <p:nvPr/>
          </p:nvSpPr>
          <p:spPr>
            <a:xfrm>
              <a:off x="6266213" y="3602419"/>
              <a:ext cx="5502233" cy="641227"/>
            </a:xfrm>
            <a:prstGeom prst="roundRect">
              <a:avLst/>
            </a:prstGeom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Восстановительное лечение и медицинская </a:t>
              </a:r>
            </a:p>
            <a:p>
              <a:r>
                <a:rPr lang="ru-RU" sz="1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реабилитация:  кардиохирургический для взрослых</a:t>
              </a:r>
              <a:endParaRPr lang="x-none" sz="15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Прямоугольник: скругленные углы 27">
              <a:extLst>
                <a:ext uri="{FF2B5EF4-FFF2-40B4-BE49-F238E27FC236}">
                  <a16:creationId xmlns:a16="http://schemas.microsoft.com/office/drawing/2014/main" id="{2574E767-57AC-6A34-B9B4-422D9B5A4A92}"/>
                </a:ext>
              </a:extLst>
            </p:cNvPr>
            <p:cNvSpPr/>
            <p:nvPr/>
          </p:nvSpPr>
          <p:spPr>
            <a:xfrm>
              <a:off x="10667018" y="3752362"/>
              <a:ext cx="985652" cy="296884"/>
            </a:xfrm>
            <a:prstGeom prst="round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5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22 </a:t>
              </a:r>
              <a:r>
                <a:rPr lang="ru-RU" sz="15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коек</a:t>
              </a:r>
              <a:endParaRPr lang="x-none" sz="15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0" name="Группа 39">
            <a:extLst>
              <a:ext uri="{FF2B5EF4-FFF2-40B4-BE49-F238E27FC236}">
                <a16:creationId xmlns:a16="http://schemas.microsoft.com/office/drawing/2014/main" id="{470F6D8E-299A-B367-93A6-06CA159041F0}"/>
              </a:ext>
            </a:extLst>
          </p:cNvPr>
          <p:cNvGrpSpPr/>
          <p:nvPr/>
        </p:nvGrpSpPr>
        <p:grpSpPr>
          <a:xfrm>
            <a:off x="6266215" y="3886380"/>
            <a:ext cx="5502231" cy="704879"/>
            <a:chOff x="6266215" y="3995111"/>
            <a:chExt cx="5502231" cy="704879"/>
          </a:xfrm>
        </p:grpSpPr>
        <p:sp>
          <p:nvSpPr>
            <p:cNvPr id="20" name="Прямоугольник: скругленные углы 19">
              <a:extLst>
                <a:ext uri="{FF2B5EF4-FFF2-40B4-BE49-F238E27FC236}">
                  <a16:creationId xmlns:a16="http://schemas.microsoft.com/office/drawing/2014/main" id="{D1302ACE-FE4D-A26B-55DC-30B6939F6B52}"/>
                </a:ext>
              </a:extLst>
            </p:cNvPr>
            <p:cNvSpPr/>
            <p:nvPr/>
          </p:nvSpPr>
          <p:spPr>
            <a:xfrm>
              <a:off x="6266215" y="3995111"/>
              <a:ext cx="5502231" cy="704879"/>
            </a:xfrm>
            <a:prstGeom prst="roundRect">
              <a:avLst/>
            </a:prstGeom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Восстановительное лечение и медицинская </a:t>
              </a:r>
            </a:p>
            <a:p>
              <a:r>
                <a:rPr lang="ru-RU" sz="1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реабилитация:  кардиохирургический для детей</a:t>
              </a:r>
              <a:endParaRPr lang="x-none" sz="15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Прямоугольник: скругленные углы 28">
              <a:extLst>
                <a:ext uri="{FF2B5EF4-FFF2-40B4-BE49-F238E27FC236}">
                  <a16:creationId xmlns:a16="http://schemas.microsoft.com/office/drawing/2014/main" id="{C8852593-D6C3-FBCF-F0F5-40C3F3391579}"/>
                </a:ext>
              </a:extLst>
            </p:cNvPr>
            <p:cNvSpPr/>
            <p:nvPr/>
          </p:nvSpPr>
          <p:spPr>
            <a:xfrm>
              <a:off x="10702095" y="4123469"/>
              <a:ext cx="985652" cy="296884"/>
            </a:xfrm>
            <a:prstGeom prst="round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5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 коек</a:t>
              </a:r>
              <a:endParaRPr lang="x-none" sz="15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1" name="Группа 40">
            <a:extLst>
              <a:ext uri="{FF2B5EF4-FFF2-40B4-BE49-F238E27FC236}">
                <a16:creationId xmlns:a16="http://schemas.microsoft.com/office/drawing/2014/main" id="{F889AA07-829F-00FF-B164-5AAD7CE5F3B6}"/>
              </a:ext>
            </a:extLst>
          </p:cNvPr>
          <p:cNvGrpSpPr/>
          <p:nvPr/>
        </p:nvGrpSpPr>
        <p:grpSpPr>
          <a:xfrm>
            <a:off x="6266215" y="4643871"/>
            <a:ext cx="5502231" cy="572308"/>
            <a:chOff x="6266212" y="4822327"/>
            <a:chExt cx="5502231" cy="572308"/>
          </a:xfrm>
        </p:grpSpPr>
        <p:sp>
          <p:nvSpPr>
            <p:cNvPr id="21" name="Прямоугольник: скругленные углы 20">
              <a:extLst>
                <a:ext uri="{FF2B5EF4-FFF2-40B4-BE49-F238E27FC236}">
                  <a16:creationId xmlns:a16="http://schemas.microsoft.com/office/drawing/2014/main" id="{D6582630-13C9-2E2F-CCF4-FAEE31E97A82}"/>
                </a:ext>
              </a:extLst>
            </p:cNvPr>
            <p:cNvSpPr/>
            <p:nvPr/>
          </p:nvSpPr>
          <p:spPr>
            <a:xfrm>
              <a:off x="6266212" y="4822327"/>
              <a:ext cx="5502231" cy="572308"/>
            </a:xfrm>
            <a:prstGeom prst="roundRect">
              <a:avLst/>
            </a:prstGeom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Терапевтические</a:t>
              </a:r>
              <a:endParaRPr lang="x-none" sz="15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" name="Прямоугольник: скругленные углы 29">
              <a:extLst>
                <a:ext uri="{FF2B5EF4-FFF2-40B4-BE49-F238E27FC236}">
                  <a16:creationId xmlns:a16="http://schemas.microsoft.com/office/drawing/2014/main" id="{BC2900C5-1218-9A2B-B3E5-0A31737698BD}"/>
                </a:ext>
              </a:extLst>
            </p:cNvPr>
            <p:cNvSpPr/>
            <p:nvPr/>
          </p:nvSpPr>
          <p:spPr>
            <a:xfrm>
              <a:off x="10660074" y="4991117"/>
              <a:ext cx="985652" cy="296884"/>
            </a:xfrm>
            <a:prstGeom prst="round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5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</a:t>
              </a:r>
              <a:r>
                <a:rPr lang="ru-RU" sz="15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15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коек</a:t>
              </a:r>
              <a:endParaRPr lang="x-none" sz="15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0F7F8D10-57B6-0A15-678E-FD0E7E6EF4ED}"/>
              </a:ext>
            </a:extLst>
          </p:cNvPr>
          <p:cNvSpPr txBox="1"/>
          <p:nvPr/>
        </p:nvSpPr>
        <p:spPr>
          <a:xfrm>
            <a:off x="2423852" y="6220428"/>
            <a:ext cx="71192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Стационарозамещающая помощь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Дневной стационар на 30 коек</a:t>
            </a:r>
            <a:endParaRPr lang="x-none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347686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2118BF-C00C-3C30-FC8D-668EC98C21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1937" y="895546"/>
            <a:ext cx="10925664" cy="2704907"/>
          </a:xfr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3600" b="1" i="1" dirty="0">
                <a:latin typeface="+mj-lt"/>
              </a:rPr>
              <a:t>Стратегический план </a:t>
            </a:r>
            <a:br>
              <a:rPr lang="ru-RU" sz="3600" b="1" i="1" dirty="0">
                <a:latin typeface="+mj-lt"/>
              </a:rPr>
            </a:br>
            <a:r>
              <a:rPr lang="ru-RU" sz="3600" b="1" i="1" dirty="0">
                <a:latin typeface="+mj-lt"/>
              </a:rPr>
              <a:t>КГП «Многопрофильная больница № 2 г. Караганды» </a:t>
            </a:r>
            <a:br>
              <a:rPr lang="ru-RU" sz="3600" b="1" i="1" dirty="0">
                <a:latin typeface="+mj-lt"/>
              </a:rPr>
            </a:br>
            <a:r>
              <a:rPr lang="ru-RU" sz="3600" b="1" i="1" dirty="0">
                <a:latin typeface="+mj-lt"/>
              </a:rPr>
              <a:t>на 2025 – 2029 годы</a:t>
            </a:r>
            <a:endParaRPr lang="x-none" sz="3600" b="1" i="1" dirty="0">
              <a:latin typeface="+mj-lt"/>
            </a:endParaRPr>
          </a:p>
        </p:txBody>
      </p:sp>
      <p:sp>
        <p:nvSpPr>
          <p:cNvPr id="6" name="Подзаголовок 5">
            <a:extLst>
              <a:ext uri="{FF2B5EF4-FFF2-40B4-BE49-F238E27FC236}">
                <a16:creationId xmlns:a16="http://schemas.microsoft.com/office/drawing/2014/main" id="{E4207C6E-00AA-1702-1532-78CD4BD026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5864" y="4055882"/>
            <a:ext cx="10925665" cy="1752600"/>
          </a:xfrm>
        </p:spPr>
        <p:txBody>
          <a:bodyPr/>
          <a:lstStyle/>
          <a:p>
            <a:pPr lvl="0" algn="just">
              <a:lnSpc>
                <a:spcPct val="115000"/>
              </a:lnSpc>
              <a:spcAft>
                <a:spcPts val="1000"/>
              </a:spcAft>
              <a:tabLst>
                <a:tab pos="457200" algn="l"/>
              </a:tabLst>
            </a:pPr>
            <a:r>
              <a:rPr lang="ru-RU" sz="1600" b="1" i="1" dirty="0">
                <a:solidFill>
                  <a:schemeClr val="tx1"/>
                </a:solidFill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Миссия</a:t>
            </a:r>
          </a:p>
          <a:p>
            <a:pPr lvl="0" algn="just">
              <a:lnSpc>
                <a:spcPct val="115000"/>
              </a:lnSpc>
              <a:spcAft>
                <a:spcPts val="1000"/>
              </a:spcAft>
              <a:tabLst>
                <a:tab pos="457200" algn="l"/>
              </a:tabLst>
            </a:pPr>
            <a:r>
              <a:rPr lang="ru-RU" sz="1600" b="1" i="1" dirty="0">
                <a:solidFill>
                  <a:schemeClr val="tx1"/>
                </a:solidFill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Улучшение здоровья и качества жизни населения путем предоставления услуг, основанных на международных стандартах качества, безопасности и передовых технологий. Оказание специализированной медицинской помощи и высокотехнологичных медицинских услуг за счет эффективной организации лечебного процесса, профессионализма персонала, использования современных и эффективных медицинских технологий.</a:t>
            </a:r>
            <a:endParaRPr lang="x-none" sz="1600" i="1" dirty="0">
              <a:solidFill>
                <a:schemeClr val="tx1"/>
              </a:solidFill>
              <a:latin typeface="+mj-lt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l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600" kern="0" dirty="0">
              <a:solidFill>
                <a:schemeClr val="tx1"/>
              </a:solidFill>
            </a:endParaRPr>
          </a:p>
          <a:p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346666508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1A4BDD-A3F8-9D02-5E5C-B76A949340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809444"/>
          </a:xfrm>
        </p:spPr>
        <p:txBody>
          <a:bodyPr>
            <a:normAutofit/>
          </a:bodyPr>
          <a:lstStyle/>
          <a:p>
            <a:r>
              <a:rPr lang="ru-RU" sz="3200" b="1" i="1" dirty="0"/>
              <a:t>Стратегические направления</a:t>
            </a:r>
            <a:endParaRPr lang="x-none" sz="3200" b="1" i="1" dirty="0"/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38B1D420-89E2-9493-D235-53EFECD73CA8}"/>
              </a:ext>
            </a:extLst>
          </p:cNvPr>
          <p:cNvSpPr/>
          <p:nvPr/>
        </p:nvSpPr>
        <p:spPr>
          <a:xfrm>
            <a:off x="414779" y="1225482"/>
            <a:ext cx="5662464" cy="2699403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>
              <a:lnSpc>
                <a:spcPct val="107000"/>
              </a:lnSpc>
              <a:spcAft>
                <a:spcPts val="800"/>
              </a:spcAft>
              <a:buNone/>
            </a:pPr>
            <a:r>
              <a:rPr lang="x-none" b="1" i="1" u="sng" kern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Финансы</a:t>
            </a:r>
            <a:endParaRPr lang="x-none" b="1" i="1" u="sng" kern="100" dirty="0">
              <a:solidFill>
                <a:schemeClr val="tx1"/>
              </a:solidFill>
              <a:effectLst/>
              <a:latin typeface="Aptos" panose="020B000402020202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x-none" kern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Рост доходов от платных услуг и контрактов с партнёрами.</a:t>
            </a:r>
            <a:endParaRPr lang="x-none" kern="100" dirty="0">
              <a:solidFill>
                <a:schemeClr val="tx1"/>
              </a:solidFill>
              <a:effectLst/>
              <a:latin typeface="Aptos" panose="020B000402020202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x-none" kern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Контроль расходов, повышение рентабельности активов.</a:t>
            </a:r>
            <a:endParaRPr lang="x-none" kern="100" dirty="0">
              <a:solidFill>
                <a:schemeClr val="tx1"/>
              </a:solidFill>
              <a:effectLst/>
              <a:latin typeface="Aptos" panose="020B000402020202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x-none" kern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Ключевой KPI: ROA — целевой уровень 5%. </a:t>
            </a:r>
            <a:endParaRPr lang="x-none" kern="100" dirty="0">
              <a:solidFill>
                <a:schemeClr val="tx1"/>
              </a:solidFill>
              <a:effectLst/>
              <a:latin typeface="Aptos" panose="020B000402020202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6DF4AA6A-9D62-A7A0-6F85-18C1539D1E65}"/>
              </a:ext>
            </a:extLst>
          </p:cNvPr>
          <p:cNvSpPr/>
          <p:nvPr/>
        </p:nvSpPr>
        <p:spPr>
          <a:xfrm>
            <a:off x="6372665" y="1225483"/>
            <a:ext cx="5599375" cy="2699402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>
              <a:lnSpc>
                <a:spcPct val="107000"/>
              </a:lnSpc>
              <a:spcAft>
                <a:spcPts val="800"/>
              </a:spcAft>
              <a:buNone/>
            </a:pPr>
            <a:r>
              <a:rPr lang="x-none" b="1" i="1" u="sng" kern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Клиенты (пациенты)</a:t>
            </a:r>
            <a:endParaRPr lang="x-none" b="1" i="1" u="sng" kern="100" dirty="0">
              <a:solidFill>
                <a:schemeClr val="tx1"/>
              </a:solidFill>
              <a:effectLst/>
              <a:latin typeface="Aptos" panose="020B000402020202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x-none" kern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Полный переход к модели patient-centered care.</a:t>
            </a:r>
            <a:endParaRPr lang="x-none" kern="100" dirty="0">
              <a:solidFill>
                <a:schemeClr val="tx1"/>
              </a:solidFill>
              <a:effectLst/>
              <a:latin typeface="Aptos" panose="020B000402020202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x-none" kern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Внедрение международных стандартов качества и безопасности.</a:t>
            </a:r>
            <a:endParaRPr lang="x-none" kern="100" dirty="0">
              <a:solidFill>
                <a:schemeClr val="tx1"/>
              </a:solidFill>
              <a:effectLst/>
              <a:latin typeface="Aptos" panose="020B000402020202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x-none" kern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Подготовка к аккредитации, расширение перечня ВТМУ.</a:t>
            </a:r>
            <a:endParaRPr lang="x-none" kern="100" dirty="0">
              <a:solidFill>
                <a:schemeClr val="tx1"/>
              </a:solidFill>
              <a:effectLst/>
              <a:latin typeface="Aptos" panose="020B000402020202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x-none" kern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KPI: удовлетворённость пациентов — 95%. </a:t>
            </a:r>
            <a:endParaRPr lang="x-none" kern="100" dirty="0">
              <a:solidFill>
                <a:schemeClr val="tx1"/>
              </a:solidFill>
              <a:effectLst/>
              <a:latin typeface="Aptos" panose="020B000402020202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D267272F-BA40-C601-74E5-9EBDD5D5B248}"/>
              </a:ext>
            </a:extLst>
          </p:cNvPr>
          <p:cNvSpPr/>
          <p:nvPr/>
        </p:nvSpPr>
        <p:spPr>
          <a:xfrm>
            <a:off x="527901" y="4110087"/>
            <a:ext cx="5549342" cy="2473275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>
              <a:lnSpc>
                <a:spcPct val="107000"/>
              </a:lnSpc>
              <a:spcAft>
                <a:spcPts val="800"/>
              </a:spcAft>
              <a:buNone/>
            </a:pPr>
            <a:r>
              <a:rPr lang="x-none" b="1" i="1" u="sng" kern="0" dirty="0"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Персонал</a:t>
            </a:r>
            <a:endParaRPr lang="x-none" b="1" i="1" u="sng" kern="100" dirty="0">
              <a:solidFill>
                <a:schemeClr val="tx1"/>
              </a:solidFill>
              <a:effectLst/>
              <a:latin typeface="+mj-lt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x-none" kern="0" dirty="0"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Непрерывное развитие кадров, обучение зарубежом.</a:t>
            </a:r>
            <a:endParaRPr lang="x-none" kern="100" dirty="0">
              <a:solidFill>
                <a:schemeClr val="tx1"/>
              </a:solidFill>
              <a:effectLst/>
              <a:latin typeface="+mj-lt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x-none" kern="0" dirty="0"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Удержание специалистов через мотивацию и соцподдержку.</a:t>
            </a:r>
            <a:endParaRPr lang="x-none" kern="100" dirty="0">
              <a:solidFill>
                <a:schemeClr val="tx1"/>
              </a:solidFill>
              <a:effectLst/>
              <a:latin typeface="+mj-lt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x-none" kern="0" dirty="0"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KPI: снижение текучести до 7,7%. </a:t>
            </a:r>
            <a:endParaRPr lang="x-none" kern="100" dirty="0">
              <a:solidFill>
                <a:schemeClr val="tx1"/>
              </a:solidFill>
              <a:effectLst/>
              <a:latin typeface="+mj-lt"/>
              <a:ea typeface="DengXia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6898D369-C480-D975-8E50-0ACB15EC13E2}"/>
              </a:ext>
            </a:extLst>
          </p:cNvPr>
          <p:cNvSpPr/>
          <p:nvPr/>
        </p:nvSpPr>
        <p:spPr>
          <a:xfrm>
            <a:off x="6372665" y="4110087"/>
            <a:ext cx="5495679" cy="2473275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>
              <a:lnSpc>
                <a:spcPct val="107000"/>
              </a:lnSpc>
              <a:spcAft>
                <a:spcPts val="800"/>
              </a:spcAft>
              <a:buNone/>
            </a:pPr>
            <a:r>
              <a:rPr lang="x-none" b="1" i="1" u="sng" kern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Внутренние процессы</a:t>
            </a:r>
            <a:endParaRPr lang="x-none" i="1" u="sng" kern="100" dirty="0">
              <a:solidFill>
                <a:schemeClr val="tx1"/>
              </a:solidFill>
              <a:effectLst/>
              <a:latin typeface="Aptos" panose="020B000402020202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x-none" kern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Автоматизация, цифровизация, бережливое производство.</a:t>
            </a:r>
            <a:endParaRPr lang="x-none" kern="100" dirty="0">
              <a:solidFill>
                <a:schemeClr val="tx1"/>
              </a:solidFill>
              <a:effectLst/>
              <a:latin typeface="Aptos" panose="020B000402020202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x-none" kern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Снижение летальности, осложнений, повышение оборота койки.</a:t>
            </a:r>
            <a:endParaRPr lang="x-none" kern="100" dirty="0">
              <a:solidFill>
                <a:schemeClr val="tx1"/>
              </a:solidFill>
              <a:effectLst/>
              <a:latin typeface="Aptos" panose="020B000402020202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x-none" kern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KPI: работа койки — рост до 340; летальность — снижение до 2,21%. </a:t>
            </a:r>
            <a:endParaRPr lang="x-none" kern="100" dirty="0">
              <a:solidFill>
                <a:schemeClr val="tx1"/>
              </a:solidFill>
              <a:effectLst/>
              <a:latin typeface="Aptos" panose="020B000402020202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789736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EBEAEB-CF95-89F5-FE1A-9DF1B5F43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5866" y="274638"/>
            <a:ext cx="5706533" cy="1143000"/>
          </a:xfrm>
        </p:spPr>
        <p:txBody>
          <a:bodyPr/>
          <a:lstStyle/>
          <a:p>
            <a:pPr algn="r"/>
            <a:r>
              <a:rPr lang="ru-RU" sz="2800" b="1" i="1" u="sng" dirty="0"/>
              <a:t>Ключевое о стратегическом плане</a:t>
            </a:r>
            <a:endParaRPr lang="x-none" sz="2800" b="1" i="1" u="sng" dirty="0"/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A637C456-79CE-7C46-A8DA-AE8E4AE41EB1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28730" y="1421382"/>
            <a:ext cx="11785600" cy="4493538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kumimoji="0" lang="x-none" altLang="x-none" sz="2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План имеет мощную финансовую базу — 16 млрд тг</a:t>
            </a:r>
            <a:r>
              <a:rPr kumimoji="0" lang="ru-RU" altLang="x-none" sz="2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.</a:t>
            </a:r>
            <a:r>
              <a:rPr kumimoji="0" lang="x-none" altLang="x-none" sz="2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на 5 лет.</a:t>
            </a:r>
          </a:p>
          <a:p>
            <a:pPr marR="0" lvl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kumimoji="0" lang="x-none" altLang="x-none" sz="2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В центре внимания — </a:t>
            </a:r>
            <a:r>
              <a:rPr kumimoji="0" lang="x-none" altLang="x-none" sz="22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качество, инновации, кадры, оборудование и инфраструктура</a:t>
            </a:r>
            <a:r>
              <a:rPr kumimoji="0" lang="x-none" altLang="x-none" sz="2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.</a:t>
            </a:r>
          </a:p>
          <a:p>
            <a:pPr lvl="0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kumimoji="0" lang="x-none" altLang="x-none" sz="2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Заложен серьёзный технологический рывок: </a:t>
            </a:r>
            <a:r>
              <a:rPr lang="ru-RU" altLang="x-none" sz="2200" i="1" dirty="0">
                <a:solidFill>
                  <a:schemeClr val="tx1"/>
                </a:solidFill>
                <a:latin typeface="+mj-lt"/>
              </a:rPr>
              <a:t>Эндоваскулярное протезирование аортального </a:t>
            </a:r>
          </a:p>
          <a:p>
            <a:pPr marL="0" lvl="0" indent="0">
              <a:spcBef>
                <a:spcPct val="0"/>
              </a:spcBef>
              <a:buNone/>
            </a:pPr>
            <a:r>
              <a:rPr lang="ru-RU" altLang="x-none" sz="2200" i="1" dirty="0">
                <a:solidFill>
                  <a:schemeClr val="tx1"/>
                </a:solidFill>
                <a:latin typeface="+mj-lt"/>
              </a:rPr>
              <a:t>клапана,</a:t>
            </a:r>
            <a:r>
              <a:rPr kumimoji="0" lang="x-none" altLang="x-none" sz="2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внутрисердечное УЗИ, безэлектродные ЭКС</a:t>
            </a:r>
            <a:r>
              <a:rPr kumimoji="0" lang="ru-RU" altLang="x-none" sz="2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, имплантация безэлектродных электрокардиостимуляторов,кардионейроаблация, криоаблация, имплантация CRT-D, имплантация КВД,высокотехнологическое ЭФИ,радиочастотная аблация (РЧА) сложных аритмий, хирургия аорты: операция Дэвида, операция Бентала-Де Боно, пластические клапансохраняющиеся операции, коронарное шунтирование на работающем сердце.</a:t>
            </a:r>
            <a:endParaRPr kumimoji="0" lang="x-none" altLang="x-none" sz="22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R="0" lvl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kumimoji="0" lang="x-none" altLang="x-none" sz="2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Большой объём капитальных ремонтов — модернизация корпусов и операционных.</a:t>
            </a:r>
          </a:p>
          <a:p>
            <a:pPr marR="0" lvl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kumimoji="0" lang="x-none" altLang="x-none" sz="2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Укрепление кадрового состава — резидентура, зарубежное обучение, премирование.</a:t>
            </a:r>
          </a:p>
          <a:p>
            <a:pPr marR="0" lvl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kumimoji="0" lang="x-none" altLang="x-none" sz="2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Закуп дорогостоящей техники выводит больницу на уровень национальных клиник.</a:t>
            </a:r>
          </a:p>
          <a:p>
            <a:pPr marR="0" lvl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kumimoji="0" lang="x-none" altLang="x-none" sz="2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Стратегия полностью соответствует профилю центра — высокотехнологичная кардиохирургия.</a:t>
            </a:r>
          </a:p>
        </p:txBody>
      </p:sp>
    </p:spTree>
    <p:extLst>
      <p:ext uri="{BB962C8B-B14F-4D97-AF65-F5344CB8AC3E}">
        <p14:creationId xmlns:p14="http://schemas.microsoft.com/office/powerpoint/2010/main" val="125663897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0E0B722D-9EC1-10BE-7C67-DAEF451616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9102" y="1463040"/>
            <a:ext cx="11493795" cy="3512996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dirty="0">
                <a:latin typeface="+mj-lt"/>
              </a:rPr>
              <a:t>Показатели финансово-хозяйственной деятельности КГП на ПХВ Многопрофильная больница №2 г. Караганды» 2023-2025 гг.</a:t>
            </a:r>
            <a:br>
              <a:rPr lang="ru-RU" b="1" dirty="0">
                <a:latin typeface="+mj-lt"/>
              </a:rPr>
            </a:br>
            <a:endParaRPr lang="x-none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8111240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60571756"/>
              </p:ext>
            </p:extLst>
          </p:nvPr>
        </p:nvGraphicFramePr>
        <p:xfrm>
          <a:off x="167828" y="1378635"/>
          <a:ext cx="11592762" cy="3006475"/>
        </p:xfrm>
        <a:graphic>
          <a:graphicData uri="http://schemas.openxmlformats.org/drawingml/2006/table">
            <a:tbl>
              <a:tblPr firstRow="1" bandRow="1">
                <a:tableStyleId>{72833802-FEF1-4C79-8D5D-14CF1EAF98D9}</a:tableStyleId>
              </a:tblPr>
              <a:tblGrid>
                <a:gridCol w="19321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321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3212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321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3212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3212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84205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Источник дохода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 год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 год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год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год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2026 год (план)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4454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latin typeface="Times New Roman" pitchFamily="18" charset="0"/>
                          <a:cs typeface="Times New Roman" pitchFamily="18" charset="0"/>
                        </a:rPr>
                        <a:t>Госзаказ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  3 694 004 425,70 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u="none" strike="noStrike">
                          <a:solidFill>
                            <a:srgbClr val="000000"/>
                          </a:solidFill>
                          <a:effectLst/>
                        </a:rPr>
                        <a:t>  4 997 785 943,80   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u="none" strike="noStrike">
                          <a:solidFill>
                            <a:srgbClr val="000000"/>
                          </a:solidFill>
                          <a:effectLst/>
                        </a:rPr>
                        <a:t>  4 994 723 100,00   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  5 438 862</a:t>
                      </a:r>
                      <a:r>
                        <a:rPr lang="ru-RU" sz="1400" b="0" u="none" strike="noStrike" baseline="0" dirty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 730,52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</a:t>
                      </a:r>
                      <a:r>
                        <a:rPr lang="ru-RU" sz="14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336 622 400,0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4454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Субподряд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       42 323 386,27 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       78 405 489,93 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     151 725 383,48 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     123 962 156,38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180 000 000,0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4454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Платные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u="none" strike="noStrike">
                          <a:solidFill>
                            <a:srgbClr val="000000"/>
                          </a:solidFill>
                          <a:effectLst/>
                        </a:rPr>
                        <a:t>       54 300 742,77   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       76 792 479,05 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       83 909 902,70 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     69 544 413,56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110 000 000,0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4454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Прочие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u="none" strike="noStrike">
                          <a:solidFill>
                            <a:srgbClr val="000000"/>
                          </a:solidFill>
                          <a:effectLst/>
                        </a:rPr>
                        <a:t>     436 129 278,60   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u="none" strike="noStrike">
                          <a:solidFill>
                            <a:srgbClr val="000000"/>
                          </a:solidFill>
                          <a:effectLst/>
                        </a:rPr>
                        <a:t>     143 043 834,44   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     159 588 487,58 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      173 257 633,93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30 000 000,0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4454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  4 226 757 833,34   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u="none" strike="noStrike">
                          <a:solidFill>
                            <a:srgbClr val="000000"/>
                          </a:solidFill>
                          <a:effectLst/>
                        </a:rPr>
                        <a:t>  5 296 027 747,22   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u="none" strike="noStrike">
                          <a:solidFill>
                            <a:srgbClr val="000000"/>
                          </a:solidFill>
                          <a:effectLst/>
                        </a:rPr>
                        <a:t>  5 389 946 873,76   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         5</a:t>
                      </a:r>
                      <a:r>
                        <a:rPr lang="ru-RU" sz="1400" b="1" u="none" strike="noStrike" baseline="0" dirty="0">
                          <a:solidFill>
                            <a:srgbClr val="000000"/>
                          </a:solidFill>
                          <a:effectLst/>
                        </a:rPr>
                        <a:t> 805 626 934,39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    7 656 622 400,0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41395" y="561407"/>
            <a:ext cx="8229600" cy="418058"/>
          </a:xfrm>
        </p:spPr>
        <p:txBody>
          <a:bodyPr>
            <a:noAutofit/>
          </a:bodyPr>
          <a:lstStyle/>
          <a:p>
            <a:pPr algn="l"/>
            <a:r>
              <a:rPr lang="ru-RU" sz="3200" b="1" i="1" dirty="0"/>
              <a:t>Структура доходов за 2022-2025 гг.</a:t>
            </a:r>
          </a:p>
        </p:txBody>
      </p:sp>
    </p:spTree>
    <p:extLst>
      <p:ext uri="{BB962C8B-B14F-4D97-AF65-F5344CB8AC3E}">
        <p14:creationId xmlns:p14="http://schemas.microsoft.com/office/powerpoint/2010/main" val="258911613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90232009"/>
              </p:ext>
            </p:extLst>
          </p:nvPr>
        </p:nvGraphicFramePr>
        <p:xfrm>
          <a:off x="520504" y="1547446"/>
          <a:ext cx="11211950" cy="3358241"/>
        </p:xfrm>
        <a:graphic>
          <a:graphicData uri="http://schemas.openxmlformats.org/drawingml/2006/table">
            <a:tbl>
              <a:tblPr firstRow="1" bandRow="1">
                <a:tableStyleId>{72833802-FEF1-4C79-8D5D-14CF1EAF98D9}</a:tableStyleId>
              </a:tblPr>
              <a:tblGrid>
                <a:gridCol w="22423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423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423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4239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4239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43261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Источник дохода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2022 год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2023 год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2024 год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2025 год 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2996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/>
                        <a:t>Госзаказ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3 965 592 002,41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4 684 220 234,21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4 908 827 370,22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  5 297 498 835,40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2996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/>
                        <a:t>Субподряд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29 205 184,67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72 358 259,07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119 673 089,76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      123 678 540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2996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/>
                        <a:t>Платные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48 583 134,17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104 174 013,80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103 711 466,18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      101 749 536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2996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/>
                        <a:t>Прочие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5 391 472,89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3 083 958,87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23 063 390,00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       173 956 290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2996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/>
                        <a:t>ИТОГО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/>
                        <a:t>4 048 771 794,14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/>
                        <a:t>4 863 836 465,95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/>
                        <a:t>5 155 275 316,16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/>
                        <a:t>5 696</a:t>
                      </a:r>
                      <a:r>
                        <a:rPr lang="ru-RU" sz="1400" b="1" baseline="0" dirty="0"/>
                        <a:t> 883 201,4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1918" y="516176"/>
            <a:ext cx="8229600" cy="418058"/>
          </a:xfrm>
        </p:spPr>
        <p:txBody>
          <a:bodyPr>
            <a:noAutofit/>
          </a:bodyPr>
          <a:lstStyle/>
          <a:p>
            <a:pPr algn="l"/>
            <a:r>
              <a:rPr lang="ru-RU" sz="3200" b="1" i="1" dirty="0"/>
              <a:t>Структура расходов за 2022-2025 гг.</a:t>
            </a:r>
          </a:p>
        </p:txBody>
      </p:sp>
    </p:spTree>
    <p:extLst>
      <p:ext uri="{BB962C8B-B14F-4D97-AF65-F5344CB8AC3E}">
        <p14:creationId xmlns:p14="http://schemas.microsoft.com/office/powerpoint/2010/main" val="170090950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69009338"/>
              </p:ext>
            </p:extLst>
          </p:nvPr>
        </p:nvGraphicFramePr>
        <p:xfrm>
          <a:off x="112981" y="914403"/>
          <a:ext cx="11760152" cy="3930483"/>
        </p:xfrm>
        <a:graphic>
          <a:graphicData uri="http://schemas.openxmlformats.org/drawingml/2006/table">
            <a:tbl>
              <a:tblPr firstRow="1" bandRow="1">
                <a:tableStyleId>{72833802-FEF1-4C79-8D5D-14CF1EAF98D9}</a:tableStyleId>
              </a:tblPr>
              <a:tblGrid>
                <a:gridCol w="23902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98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600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600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600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600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54411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+mj-lt"/>
                        </a:rPr>
                        <a:t>Наименование</a:t>
                      </a:r>
                      <a:endParaRPr lang="ru-RU" sz="1600" dirty="0"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+mj-lt"/>
                        </a:rPr>
                        <a:t>2022 год</a:t>
                      </a:r>
                      <a:endParaRPr lang="ru-RU" sz="1600" dirty="0"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+mj-lt"/>
                        </a:rPr>
                        <a:t>2023 год</a:t>
                      </a:r>
                      <a:endParaRPr lang="ru-RU" sz="1600" dirty="0"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+mj-lt"/>
                        </a:rPr>
                        <a:t>2024 год</a:t>
                      </a:r>
                      <a:endParaRPr lang="ru-RU" sz="1600" dirty="0"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+mj-lt"/>
                        </a:rPr>
                        <a:t>2025 год </a:t>
                      </a:r>
                      <a:endParaRPr lang="ru-RU" sz="1600" dirty="0"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+mj-lt"/>
                        </a:rPr>
                        <a:t>ИТОГО</a:t>
                      </a:r>
                      <a:endParaRPr lang="ru-RU" sz="1600" dirty="0"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6012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latin typeface="+mj-lt"/>
                        </a:rPr>
                        <a:t>Строительство перехода</a:t>
                      </a:r>
                      <a:endParaRPr lang="ru-RU" sz="1600" b="1" dirty="0"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+mj-lt"/>
                        </a:rPr>
                        <a:t>181 265 100,00</a:t>
                      </a:r>
                      <a:endParaRPr lang="ru-RU" sz="1600" dirty="0"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+mj-lt"/>
                        </a:rPr>
                        <a:t>181 265 100,00</a:t>
                      </a:r>
                      <a:endParaRPr lang="ru-RU" sz="1600" dirty="0"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6012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latin typeface="+mj-lt"/>
                        </a:rPr>
                        <a:t>Машины и оборудование</a:t>
                      </a:r>
                      <a:endParaRPr lang="ru-RU" sz="1600" b="1" dirty="0"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+mj-lt"/>
                        </a:rPr>
                        <a:t>171 312 400,00</a:t>
                      </a:r>
                      <a:endParaRPr lang="ru-RU" sz="1600" dirty="0"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+mj-lt"/>
                        </a:rPr>
                        <a:t>51 964 700,00</a:t>
                      </a:r>
                      <a:endParaRPr lang="ru-RU" sz="1600" dirty="0"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+mj-lt"/>
                        </a:rPr>
                        <a:t>422 482 600,</a:t>
                      </a:r>
                      <a:r>
                        <a:rPr lang="ru-RU" sz="1600" baseline="0" dirty="0">
                          <a:latin typeface="+mj-lt"/>
                        </a:rPr>
                        <a:t>00</a:t>
                      </a:r>
                      <a:endParaRPr lang="ru-RU" sz="1600" dirty="0"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+mj-lt"/>
                          <a:cs typeface="Times New Roman" pitchFamily="18" charset="0"/>
                        </a:rPr>
                        <a:t>148 972 983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+mj-lt"/>
                          <a:cs typeface="Times New Roman" pitchFamily="18" charset="0"/>
                        </a:rPr>
                        <a:t>794</a:t>
                      </a:r>
                      <a:r>
                        <a:rPr lang="ru-RU" sz="1600" baseline="0" dirty="0">
                          <a:latin typeface="+mj-lt"/>
                          <a:cs typeface="Times New Roman" pitchFamily="18" charset="0"/>
                        </a:rPr>
                        <a:t> 732 683,00</a:t>
                      </a:r>
                      <a:endParaRPr lang="ru-RU" sz="1600" dirty="0"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6012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latin typeface="+mj-lt"/>
                        </a:rPr>
                        <a:t>Производственный инвентарь</a:t>
                      </a:r>
                      <a:endParaRPr lang="ru-RU" sz="1600" b="1" dirty="0"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+mj-lt"/>
                        </a:rPr>
                        <a:t>10 594 000,00</a:t>
                      </a:r>
                      <a:endParaRPr lang="ru-RU" sz="1600" dirty="0"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+mj-lt"/>
                        </a:rPr>
                        <a:t>1 529</a:t>
                      </a:r>
                      <a:r>
                        <a:rPr lang="ru-RU" sz="1600" baseline="0" dirty="0">
                          <a:latin typeface="+mj-lt"/>
                        </a:rPr>
                        <a:t> 500,00</a:t>
                      </a:r>
                      <a:endParaRPr lang="ru-RU" sz="1600" dirty="0"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+mj-lt"/>
                        </a:rPr>
                        <a:t>28 427 803</a:t>
                      </a:r>
                      <a:endParaRPr lang="ru-RU" sz="1600" dirty="0"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+mj-lt"/>
                          <a:cs typeface="Times New Roman" pitchFamily="18" charset="0"/>
                        </a:rPr>
                        <a:t>40</a:t>
                      </a:r>
                      <a:r>
                        <a:rPr lang="ru-RU" sz="1600" baseline="0" dirty="0">
                          <a:latin typeface="+mj-lt"/>
                          <a:cs typeface="Times New Roman" pitchFamily="18" charset="0"/>
                        </a:rPr>
                        <a:t> 551 303</a:t>
                      </a:r>
                      <a:endParaRPr lang="ru-RU" sz="1600" dirty="0"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96012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latin typeface="+mj-lt"/>
                        </a:rPr>
                        <a:t>Компьютеры и </a:t>
                      </a:r>
                      <a:r>
                        <a:rPr lang="ru-RU" sz="1600" b="1" dirty="0" err="1">
                          <a:latin typeface="+mj-lt"/>
                        </a:rPr>
                        <a:t>перефирия</a:t>
                      </a:r>
                      <a:endParaRPr lang="ru-RU" sz="1600" b="1" dirty="0"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+mj-lt"/>
                        </a:rPr>
                        <a:t>194 100,00</a:t>
                      </a:r>
                      <a:endParaRPr lang="ru-RU" sz="1600" dirty="0"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+mj-lt"/>
                        </a:rPr>
                        <a:t>530 000,00</a:t>
                      </a:r>
                      <a:endParaRPr lang="ru-RU" sz="1600" dirty="0"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+mj-lt"/>
                        </a:rPr>
                        <a:t>2 162 238,5</a:t>
                      </a:r>
                      <a:endParaRPr lang="ru-RU" sz="1600" dirty="0"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+mj-lt"/>
                        </a:rPr>
                        <a:t>2 886 338,5</a:t>
                      </a:r>
                      <a:endParaRPr lang="ru-RU" sz="1600" dirty="0"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96012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latin typeface="+mj-lt"/>
                        </a:rPr>
                        <a:t>Транспорт</a:t>
                      </a:r>
                      <a:endParaRPr lang="ru-RU" sz="1600" b="1" dirty="0"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>
                          <a:latin typeface="+mj-lt"/>
                        </a:rPr>
                        <a:t>19 490 000,00 (трансферты)</a:t>
                      </a:r>
                      <a:endParaRPr lang="ru-RU" sz="1600" b="0" dirty="0"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latin typeface="+mj-lt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>
                          <a:latin typeface="+mj-lt"/>
                        </a:rPr>
                        <a:t>19 490 000,00</a:t>
                      </a:r>
                      <a:endParaRPr lang="ru-RU" sz="1600" b="0" dirty="0"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96012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latin typeface="+mj-lt"/>
                        </a:rPr>
                        <a:t>ВСЕГО</a:t>
                      </a:r>
                      <a:endParaRPr lang="ru-RU" sz="1600" b="1" dirty="0"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latin typeface="+mj-lt"/>
                        </a:rPr>
                        <a:t>171 312 400,00</a:t>
                      </a:r>
                      <a:endParaRPr lang="ru-RU" sz="1600" b="1" dirty="0"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latin typeface="+mj-lt"/>
                        </a:rPr>
                        <a:t>62 752 800,00</a:t>
                      </a:r>
                      <a:endParaRPr lang="ru-RU" sz="1600" b="1" dirty="0"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latin typeface="+mj-lt"/>
                        </a:rPr>
                        <a:t>44 032 100,00</a:t>
                      </a:r>
                      <a:endParaRPr lang="ru-RU" sz="1600" b="1" dirty="0"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latin typeface="+mj-lt"/>
                        </a:rPr>
                        <a:t> 191 043</a:t>
                      </a:r>
                      <a:r>
                        <a:rPr lang="ru-RU" sz="1600" b="1" baseline="0" dirty="0">
                          <a:latin typeface="+mj-lt"/>
                        </a:rPr>
                        <a:t> 500,00</a:t>
                      </a:r>
                      <a:endParaRPr lang="ru-RU" sz="1600" b="1" dirty="0"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latin typeface="+mj-lt"/>
                          <a:cs typeface="Times New Roman" pitchFamily="18" charset="0"/>
                        </a:rPr>
                        <a:t>1</a:t>
                      </a:r>
                      <a:r>
                        <a:rPr lang="ru-RU" sz="1600" b="1" baseline="0" dirty="0">
                          <a:latin typeface="+mj-lt"/>
                          <a:cs typeface="Times New Roman" pitchFamily="18" charset="0"/>
                        </a:rPr>
                        <a:t> 038 925 424,5</a:t>
                      </a:r>
                      <a:endParaRPr lang="ru-RU" sz="1600" b="1" dirty="0"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82741" y="174277"/>
            <a:ext cx="8495414" cy="634082"/>
          </a:xfrm>
        </p:spPr>
        <p:txBody>
          <a:bodyPr>
            <a:normAutofit/>
          </a:bodyPr>
          <a:lstStyle/>
          <a:p>
            <a:pPr algn="r"/>
            <a:r>
              <a:rPr lang="ru-RU" sz="2600" b="1" u="sng" dirty="0"/>
              <a:t>Материально-техническое оснащение предприятия 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5362905"/>
              </p:ext>
            </p:extLst>
          </p:nvPr>
        </p:nvGraphicFramePr>
        <p:xfrm>
          <a:off x="2588456" y="5908431"/>
          <a:ext cx="9676778" cy="9495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767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49569">
                <a:tc>
                  <a:txBody>
                    <a:bodyPr/>
                    <a:lstStyle/>
                    <a:p>
                      <a:r>
                        <a:rPr lang="ru-RU" sz="1600" b="0" i="1" dirty="0">
                          <a:solidFill>
                            <a:schemeClr val="tx1"/>
                          </a:solidFill>
                        </a:rPr>
                        <a:t>За счет чистого дохода предприятия приобретены основные</a:t>
                      </a:r>
                      <a:r>
                        <a:rPr lang="ru-RU" sz="1600" b="0" i="1" baseline="0" dirty="0">
                          <a:solidFill>
                            <a:schemeClr val="tx1"/>
                          </a:solidFill>
                        </a:rPr>
                        <a:t> средства за 2022-2025 гг. на сумму  1 019 435 424,5 тенге, из них за счет госзаказа - 1 019 257 124,5 тенге ,за счет субподряда -178 300,0 тенге,за счет трансфертов УЗКО -19 490 000,00 тенге.</a:t>
                      </a:r>
                      <a:endParaRPr lang="ru-RU" sz="1600" b="0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8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1056743"/>
              </p:ext>
            </p:extLst>
          </p:nvPr>
        </p:nvGraphicFramePr>
        <p:xfrm>
          <a:off x="109545" y="4853244"/>
          <a:ext cx="11763588" cy="1055185"/>
        </p:xfrm>
        <a:graphic>
          <a:graphicData uri="http://schemas.openxmlformats.org/drawingml/2006/table">
            <a:tbl>
              <a:tblPr firstRow="1" bandRow="1">
                <a:tableStyleId>{72833802-FEF1-4C79-8D5D-14CF1EAF98D9}</a:tableStyleId>
              </a:tblPr>
              <a:tblGrid>
                <a:gridCol w="27395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005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1017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0059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1262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9753">
                <a:tc gridSpan="5"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% оснащенности  медицинской техникой по нормативам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3704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chemeClr val="tx1"/>
                          </a:solidFill>
                        </a:rPr>
                        <a:t>Наименование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chemeClr val="tx1"/>
                          </a:solidFill>
                        </a:rPr>
                        <a:t>2022 год (%)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chemeClr val="tx1"/>
                          </a:solidFill>
                        </a:rPr>
                        <a:t>2023 год (%)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chemeClr val="tx1"/>
                          </a:solidFill>
                        </a:rPr>
                        <a:t>2024 год (%)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chemeClr val="tx1"/>
                          </a:solidFill>
                        </a:rPr>
                        <a:t>2025 год (%) 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1728">
                <a:tc>
                  <a:txBody>
                    <a:bodyPr/>
                    <a:lstStyle/>
                    <a:p>
                      <a:r>
                        <a:rPr lang="ru-RU" sz="1600" b="1" dirty="0"/>
                        <a:t>Медицинская техника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90,58 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92,15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91,72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92,1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8669297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530774917" name="Рисунок 1530774916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280615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40CBB835-207F-9A5B-8D90-4AD112D2E6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72197" y="1702191"/>
            <a:ext cx="10405403" cy="2166423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ru-RU" sz="5400" b="1" dirty="0">
                <a:latin typeface="+mj-lt"/>
              </a:rPr>
              <a:t>Анализ основных средств за 2022 - 2025 годы</a:t>
            </a:r>
            <a:endParaRPr lang="x-none" sz="54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64509453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DD3C86-5578-C72C-2C68-F868EA6F33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8" y="58737"/>
            <a:ext cx="10972800" cy="1143000"/>
          </a:xfrm>
        </p:spPr>
        <p:txBody>
          <a:bodyPr/>
          <a:lstStyle/>
          <a:p>
            <a:r>
              <a:rPr lang="ru-RU" sz="3200" b="1" i="1" dirty="0"/>
              <a:t>Освоение чистого дохода предприятия за 2022 -2025 годы</a:t>
            </a:r>
            <a:endParaRPr lang="x-none" sz="3200" b="1" i="1" dirty="0"/>
          </a:p>
        </p:txBody>
      </p:sp>
      <p:sp>
        <p:nvSpPr>
          <p:cNvPr id="14" name="Объект 13">
            <a:extLst>
              <a:ext uri="{FF2B5EF4-FFF2-40B4-BE49-F238E27FC236}">
                <a16:creationId xmlns:a16="http://schemas.microsoft.com/office/drawing/2014/main" id="{1D6F0220-C4AB-A538-8CD2-33CF8D723E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7998" y="5046135"/>
            <a:ext cx="10820401" cy="1181628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ru-RU" sz="1600" b="1" dirty="0">
                <a:latin typeface="+mj-lt"/>
              </a:rPr>
              <a:t>Медицинская организация осуществила активное обновление материально-технической базы за счёт целевого освоения бюджетных средств. Закупленные основные средства относятся к категории долгосрочных активов, необходимых для обеспечения устойчивой работы клинических подразделений, улучшения условий для пациентов и повышения эффективности труда сотрудников.</a:t>
            </a:r>
          </a:p>
          <a:p>
            <a:pPr marL="0" indent="0">
              <a:buNone/>
            </a:pPr>
            <a:endParaRPr lang="x-none" sz="1400" dirty="0">
              <a:latin typeface="+mj-lt"/>
            </a:endParaRP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5ED72E94-128C-F0C4-F274-A52819283BC8}"/>
              </a:ext>
            </a:extLst>
          </p:cNvPr>
          <p:cNvSpPr/>
          <p:nvPr/>
        </p:nvSpPr>
        <p:spPr>
          <a:xfrm>
            <a:off x="609600" y="3059376"/>
            <a:ext cx="2997200" cy="1464733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За 12 месяцев 2024 г. -444 031 985,80 тенге </a:t>
            </a:r>
            <a:endParaRPr lang="x-none" b="1" dirty="0"/>
          </a:p>
        </p:txBody>
      </p:sp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id="{41277A38-1C26-EE92-63AA-60F869803AB1}"/>
              </a:ext>
            </a:extLst>
          </p:cNvPr>
          <p:cNvSpPr/>
          <p:nvPr/>
        </p:nvSpPr>
        <p:spPr>
          <a:xfrm>
            <a:off x="7628466" y="3059377"/>
            <a:ext cx="3327400" cy="1464732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За 12 месяцев 2025 года – 148 972 983,00тенге</a:t>
            </a:r>
            <a:endParaRPr lang="x-none" b="1" dirty="0"/>
          </a:p>
        </p:txBody>
      </p:sp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id="{FC8E9C63-D60C-E130-5A52-327B805AA34D}"/>
              </a:ext>
            </a:extLst>
          </p:cNvPr>
          <p:cNvSpPr/>
          <p:nvPr/>
        </p:nvSpPr>
        <p:spPr>
          <a:xfrm>
            <a:off x="609599" y="1379670"/>
            <a:ext cx="2997199" cy="1418693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За 12 месяцев 2022 г. -171 312 388 тенге </a:t>
            </a:r>
            <a:endParaRPr lang="x-none" b="1" dirty="0"/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58817104-78FE-C4C8-1BC3-7F3CDEFE1B71}"/>
              </a:ext>
            </a:extLst>
          </p:cNvPr>
          <p:cNvSpPr/>
          <p:nvPr/>
        </p:nvSpPr>
        <p:spPr>
          <a:xfrm>
            <a:off x="7628465" y="1379670"/>
            <a:ext cx="3327400" cy="1464732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За 12 месяцев 2023 г. – </a:t>
            </a:r>
          </a:p>
          <a:p>
            <a:pPr algn="ctr"/>
            <a:r>
              <a:rPr lang="ru-RU" b="1" dirty="0"/>
              <a:t>62 752 766,88 тенге</a:t>
            </a:r>
            <a:endParaRPr lang="x-none" b="1" dirty="0"/>
          </a:p>
        </p:txBody>
      </p:sp>
      <p:sp>
        <p:nvSpPr>
          <p:cNvPr id="8" name="Прямоугольник: скругленные углы 19">
            <a:extLst>
              <a:ext uri="{FF2B5EF4-FFF2-40B4-BE49-F238E27FC236}">
                <a16:creationId xmlns:a16="http://schemas.microsoft.com/office/drawing/2014/main" id="{58817104-78FE-C4C8-1BC3-7F3CDEFE1B71}"/>
              </a:ext>
            </a:extLst>
          </p:cNvPr>
          <p:cNvSpPr/>
          <p:nvPr/>
        </p:nvSpPr>
        <p:spPr>
          <a:xfrm>
            <a:off x="3940385" y="2089016"/>
            <a:ext cx="3327400" cy="1464732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План на 2026 г. – </a:t>
            </a:r>
          </a:p>
          <a:p>
            <a:pPr algn="ctr"/>
            <a:r>
              <a:rPr lang="ru-RU" b="1" dirty="0"/>
              <a:t>243 842 580,0 тенге</a:t>
            </a:r>
            <a:endParaRPr lang="x-none" b="1" dirty="0"/>
          </a:p>
        </p:txBody>
      </p:sp>
    </p:spTree>
    <p:extLst>
      <p:ext uri="{BB962C8B-B14F-4D97-AF65-F5344CB8AC3E}">
        <p14:creationId xmlns:p14="http://schemas.microsoft.com/office/powerpoint/2010/main" val="6322061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2002016-171D-557B-CAE5-7B273EC90CCC}"/>
              </a:ext>
            </a:extLst>
          </p:cNvPr>
          <p:cNvSpPr txBox="1"/>
          <p:nvPr/>
        </p:nvSpPr>
        <p:spPr>
          <a:xfrm>
            <a:off x="575733" y="213756"/>
            <a:ext cx="109220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направления клинической диагностики</a:t>
            </a:r>
            <a:endParaRPr lang="x-none" sz="2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9145665A-C8C2-6684-04E5-FAD3076A4B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1459792"/>
              </p:ext>
            </p:extLst>
          </p:nvPr>
        </p:nvGraphicFramePr>
        <p:xfrm>
          <a:off x="317499" y="989541"/>
          <a:ext cx="11557001" cy="5031212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813138">
                  <a:extLst>
                    <a:ext uri="{9D8B030D-6E8A-4147-A177-3AD203B41FA5}">
                      <a16:colId xmlns:a16="http://schemas.microsoft.com/office/drawing/2014/main" val="2206443201"/>
                    </a:ext>
                  </a:extLst>
                </a:gridCol>
                <a:gridCol w="2365698">
                  <a:extLst>
                    <a:ext uri="{9D8B030D-6E8A-4147-A177-3AD203B41FA5}">
                      <a16:colId xmlns:a16="http://schemas.microsoft.com/office/drawing/2014/main" val="142818056"/>
                    </a:ext>
                  </a:extLst>
                </a:gridCol>
                <a:gridCol w="2262777">
                  <a:extLst>
                    <a:ext uri="{9D8B030D-6E8A-4147-A177-3AD203B41FA5}">
                      <a16:colId xmlns:a16="http://schemas.microsoft.com/office/drawing/2014/main" val="335254752"/>
                    </a:ext>
                  </a:extLst>
                </a:gridCol>
                <a:gridCol w="1793643">
                  <a:extLst>
                    <a:ext uri="{9D8B030D-6E8A-4147-A177-3AD203B41FA5}">
                      <a16:colId xmlns:a16="http://schemas.microsoft.com/office/drawing/2014/main" val="821423831"/>
                    </a:ext>
                  </a:extLst>
                </a:gridCol>
                <a:gridCol w="1624243">
                  <a:extLst>
                    <a:ext uri="{9D8B030D-6E8A-4147-A177-3AD203B41FA5}">
                      <a16:colId xmlns:a16="http://schemas.microsoft.com/office/drawing/2014/main" val="2747177116"/>
                    </a:ext>
                  </a:extLst>
                </a:gridCol>
                <a:gridCol w="1697502">
                  <a:extLst>
                    <a:ext uri="{9D8B030D-6E8A-4147-A177-3AD203B41FA5}">
                      <a16:colId xmlns:a16="http://schemas.microsoft.com/office/drawing/2014/main" val="1954782023"/>
                    </a:ext>
                  </a:extLst>
                </a:gridCol>
              </a:tblGrid>
              <a:tr h="871808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+mj-lt"/>
                        </a:rPr>
                        <a:t>Отделение острого инфаркта миокарда</a:t>
                      </a:r>
                      <a:endParaRPr lang="x-none" sz="1600" b="1" dirty="0">
                        <a:solidFill>
                          <a:schemeClr val="tx1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+mj-lt"/>
                        </a:rPr>
                        <a:t>Кардиохирургия взрослая, детская</a:t>
                      </a:r>
                      <a:endParaRPr lang="x-none" sz="1600" b="1" dirty="0">
                        <a:solidFill>
                          <a:schemeClr val="tx1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+mj-lt"/>
                        </a:rPr>
                        <a:t>Интервенционная кардиология, хирургическая  аритмология</a:t>
                      </a:r>
                      <a:endParaRPr lang="x-none" sz="1600" b="1" dirty="0">
                        <a:solidFill>
                          <a:schemeClr val="tx1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+mj-lt"/>
                        </a:rPr>
                        <a:t>Сосудисто-эндоваскулярная хирургия</a:t>
                      </a:r>
                      <a:endParaRPr lang="x-none" sz="1600" b="1" dirty="0">
                        <a:solidFill>
                          <a:schemeClr val="tx1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+mj-lt"/>
                        </a:rPr>
                        <a:t>Терапия</a:t>
                      </a:r>
                      <a:endParaRPr lang="x-none" sz="1600" b="1" dirty="0">
                        <a:solidFill>
                          <a:schemeClr val="tx1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+mj-lt"/>
                        </a:rPr>
                        <a:t>Консультативно-диагностические услуги</a:t>
                      </a:r>
                      <a:endParaRPr lang="x-none" sz="1600" b="1" dirty="0">
                        <a:solidFill>
                          <a:schemeClr val="tx1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4790310"/>
                  </a:ext>
                </a:extLst>
              </a:tr>
              <a:tr h="266862">
                <a:tc>
                  <a:txBody>
                    <a:bodyPr/>
                    <a:lstStyle/>
                    <a:p>
                      <a:pPr algn="ctr"/>
                      <a:endParaRPr lang="x-none" sz="1200" b="0" dirty="0">
                        <a:solidFill>
                          <a:srgbClr val="00B05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x-none" sz="1200" b="0" dirty="0">
                        <a:solidFill>
                          <a:srgbClr val="00B05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x-none" sz="1200" b="0" dirty="0">
                        <a:solidFill>
                          <a:srgbClr val="00B05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x-none" sz="1200" b="0" dirty="0">
                        <a:solidFill>
                          <a:srgbClr val="00B05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x-none" sz="1200" b="0" dirty="0">
                        <a:solidFill>
                          <a:srgbClr val="00B05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x-none" sz="1200" b="0" dirty="0">
                        <a:solidFill>
                          <a:srgbClr val="00B05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47335546"/>
                  </a:ext>
                </a:extLst>
              </a:tr>
              <a:tr h="747263">
                <a:tc>
                  <a:txBody>
                    <a:bodyPr/>
                    <a:lstStyle/>
                    <a:p>
                      <a:r>
                        <a:rPr lang="ru-RU" sz="1000" b="0" dirty="0"/>
                        <a:t>Коронарография и стентирование коронарных сосудов</a:t>
                      </a:r>
                      <a:endParaRPr lang="x-none" sz="10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0" dirty="0"/>
                        <a:t>Хирургическое лечение ишемической болезни сердца-аортокоронарное шунтирование</a:t>
                      </a:r>
                      <a:endParaRPr lang="x-none" sz="10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0" dirty="0"/>
                        <a:t>Хирургическое лечение сложных нарушений ритма сердца</a:t>
                      </a:r>
                      <a:endParaRPr lang="x-none" sz="10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0" dirty="0"/>
                        <a:t>Реконструктивные операции на:</a:t>
                      </a:r>
                      <a:endParaRPr lang="x-none" sz="10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0" dirty="0"/>
                        <a:t>Реабилитация этап 2</a:t>
                      </a:r>
                      <a:endParaRPr lang="x-none" sz="10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0" dirty="0"/>
                        <a:t>Консультации специалистов</a:t>
                      </a:r>
                      <a:endParaRPr lang="x-none" sz="10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1343790"/>
                  </a:ext>
                </a:extLst>
              </a:tr>
              <a:tr h="747263">
                <a:tc>
                  <a:txBody>
                    <a:bodyPr/>
                    <a:lstStyle/>
                    <a:p>
                      <a:r>
                        <a:rPr lang="ru-RU" sz="1000" b="0" dirty="0"/>
                        <a:t>Лечение хронической сердечной недостаточности</a:t>
                      </a:r>
                      <a:endParaRPr lang="x-none" sz="10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0" dirty="0"/>
                        <a:t>Хирургическое лечение приобретённых пороков сердца-протезирование, пластика клапанов сердца</a:t>
                      </a:r>
                      <a:endParaRPr lang="x-none" sz="10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0" dirty="0"/>
                        <a:t>ЭФИ и радиочастотная абляция</a:t>
                      </a:r>
                      <a:endParaRPr lang="x-none" sz="10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0" dirty="0"/>
                        <a:t>Аорте и ее ветвях</a:t>
                      </a:r>
                      <a:endParaRPr lang="x-none" sz="10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0" dirty="0"/>
                        <a:t>Реабилитация этап 3</a:t>
                      </a:r>
                      <a:endParaRPr lang="x-none" sz="10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0" dirty="0"/>
                        <a:t>УЗИ сосудов, сердца</a:t>
                      </a:r>
                      <a:endParaRPr lang="x-none" sz="10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7860938"/>
                  </a:ext>
                </a:extLst>
              </a:tr>
              <a:tr h="747263">
                <a:tc>
                  <a:txBody>
                    <a:bodyPr/>
                    <a:lstStyle/>
                    <a:p>
                      <a:endParaRPr lang="x-none" sz="10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0" kern="1200" dirty="0">
                          <a:solidFill>
                            <a:schemeClr val="tx1"/>
                          </a:solidFill>
                          <a:effectLst/>
                        </a:rPr>
                        <a:t>Хирургическое лечение врожденных пороков сердца у взрослых</a:t>
                      </a:r>
                      <a:endParaRPr lang="x-none" sz="10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0" kern="1200" dirty="0">
                          <a:solidFill>
                            <a:schemeClr val="tx1"/>
                          </a:solidFill>
                          <a:effectLst/>
                        </a:rPr>
                        <a:t>Имплантация электрокардиостимуляторов-одно, двух и трех камерных</a:t>
                      </a:r>
                      <a:endParaRPr lang="x-none" sz="10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/>
                        <a:t>Брахиоцефальных сосудах</a:t>
                      </a:r>
                      <a:endParaRPr lang="x-none" sz="1000" b="0" dirty="0"/>
                    </a:p>
                    <a:p>
                      <a:endParaRPr lang="x-none" sz="10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x-none" sz="10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0" dirty="0"/>
                        <a:t>Тредми</a:t>
                      </a:r>
                      <a:r>
                        <a:rPr lang="ru-RU" sz="1000" b="0" baseline="0" dirty="0"/>
                        <a:t>л</a:t>
                      </a:r>
                      <a:r>
                        <a:rPr lang="ru-RU" sz="1000" b="0" dirty="0"/>
                        <a:t>-тест</a:t>
                      </a:r>
                      <a:endParaRPr lang="x-none" sz="10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7798974"/>
                  </a:ext>
                </a:extLst>
              </a:tr>
              <a:tr h="747263">
                <a:tc>
                  <a:txBody>
                    <a:bodyPr/>
                    <a:lstStyle/>
                    <a:p>
                      <a:endParaRPr lang="x-none" sz="10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0" kern="1200" dirty="0">
                          <a:solidFill>
                            <a:schemeClr val="tx1"/>
                          </a:solidFill>
                          <a:effectLst/>
                        </a:rPr>
                        <a:t>Хирургическое лечение аневризм грудной аорты- протезирование аорты</a:t>
                      </a:r>
                      <a:endParaRPr lang="x-none" sz="10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0" kern="1200" dirty="0">
                          <a:solidFill>
                            <a:schemeClr val="tx1"/>
                          </a:solidFill>
                          <a:effectLst/>
                        </a:rPr>
                        <a:t>Имплантация кардиовертера- дефибрилятора</a:t>
                      </a:r>
                      <a:endParaRPr lang="x-none" sz="10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kern="1200" dirty="0">
                          <a:solidFill>
                            <a:schemeClr val="tx1"/>
                          </a:solidFill>
                          <a:effectLst/>
                        </a:rPr>
                        <a:t>Периферических артериях</a:t>
                      </a:r>
                      <a:endParaRPr lang="x-none" sz="1000" b="0" dirty="0"/>
                    </a:p>
                    <a:p>
                      <a:endParaRPr lang="x-none" sz="10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x-none" sz="10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0" kern="1200" dirty="0">
                          <a:solidFill>
                            <a:schemeClr val="tx1"/>
                          </a:solidFill>
                          <a:effectLst/>
                        </a:rPr>
                        <a:t>Холтеровское мониторирование</a:t>
                      </a:r>
                      <a:endParaRPr lang="x-none" sz="10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2533049"/>
                  </a:ext>
                </a:extLst>
              </a:tr>
              <a:tr h="539691">
                <a:tc>
                  <a:txBody>
                    <a:bodyPr/>
                    <a:lstStyle/>
                    <a:p>
                      <a:endParaRPr lang="x-none" sz="10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0" kern="1200" dirty="0">
                          <a:solidFill>
                            <a:schemeClr val="tx1"/>
                          </a:solidFill>
                          <a:effectLst/>
                        </a:rPr>
                        <a:t>Хирургическая коррекция врожденных пороков сердца детям от 0 до 18 лет</a:t>
                      </a:r>
                      <a:endParaRPr lang="x-none" sz="10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x-none" sz="10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kern="1200" dirty="0">
                          <a:solidFill>
                            <a:schemeClr val="tx1"/>
                          </a:solidFill>
                          <a:effectLst/>
                        </a:rPr>
                        <a:t>Венозной системе, артериография, нейро- эндоваскулярные операций</a:t>
                      </a:r>
                      <a:endParaRPr lang="x-none" sz="10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x-none" sz="10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x-none" sz="10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13821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1299802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64C7EB6-7C95-DC7C-827E-7E0006FB1B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000" y="0"/>
            <a:ext cx="10972800" cy="1143000"/>
          </a:xfrm>
        </p:spPr>
        <p:txBody>
          <a:bodyPr/>
          <a:lstStyle/>
          <a:p>
            <a:r>
              <a:rPr lang="ru-RU" sz="2600" b="1" i="1" dirty="0"/>
              <a:t>Положительные эффекты для медицинской организации</a:t>
            </a:r>
            <a:endParaRPr lang="x-none" sz="2600" b="1" i="1" dirty="0"/>
          </a:p>
        </p:txBody>
      </p:sp>
      <p:sp>
        <p:nvSpPr>
          <p:cNvPr id="19" name="Объект 18">
            <a:extLst>
              <a:ext uri="{FF2B5EF4-FFF2-40B4-BE49-F238E27FC236}">
                <a16:creationId xmlns:a16="http://schemas.microsoft.com/office/drawing/2014/main" id="{A14ADF23-03A6-845C-8FA3-6F07917519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0677" y="1005319"/>
            <a:ext cx="11844606" cy="5536159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ru-RU" sz="1600" b="1" dirty="0">
                <a:latin typeface="+mj-lt"/>
              </a:rPr>
              <a:t>1. Повышение качества и безопасности медицинской помощи</a:t>
            </a:r>
            <a:r>
              <a:rPr lang="ru-RU" sz="1600" dirty="0">
                <a:latin typeface="+mj-lt"/>
              </a:rPr>
              <a:t/>
            </a:r>
            <a:br>
              <a:rPr lang="ru-RU" sz="1600" dirty="0">
                <a:latin typeface="+mj-lt"/>
              </a:rPr>
            </a:br>
            <a:r>
              <a:rPr lang="ru-RU" sz="1600" dirty="0">
                <a:latin typeface="+mj-lt"/>
              </a:rPr>
              <a:t>Обновление материально-технической базы и внедрение современных технологий обеспечили стабильность лечебного процесса, снижение рисков технических сбоев и соблюдение санитарно-эпидемиологических требований.</a:t>
            </a:r>
          </a:p>
          <a:p>
            <a:pPr marL="0" indent="0">
              <a:buNone/>
            </a:pPr>
            <a:r>
              <a:rPr lang="ru-RU" sz="1600" b="1" dirty="0">
                <a:latin typeface="+mj-lt"/>
              </a:rPr>
              <a:t>2. Рост эффективности использования ресурсов</a:t>
            </a:r>
            <a:r>
              <a:rPr lang="ru-RU" sz="1600" dirty="0">
                <a:latin typeface="+mj-lt"/>
              </a:rPr>
              <a:t/>
            </a:r>
            <a:br>
              <a:rPr lang="ru-RU" sz="1600" dirty="0">
                <a:latin typeface="+mj-lt"/>
              </a:rPr>
            </a:br>
            <a:r>
              <a:rPr lang="ru-RU" sz="1600" dirty="0">
                <a:latin typeface="+mj-lt"/>
              </a:rPr>
              <a:t>Современное оборудование и оптимизация процессов позволили повысить производительность труда медицинского персонала, сократить простои и рациональнее использовать коечный фонд и диагностические мощности.</a:t>
            </a:r>
          </a:p>
          <a:p>
            <a:pPr marL="0" indent="0">
              <a:buNone/>
            </a:pPr>
            <a:r>
              <a:rPr lang="ru-RU" sz="1600" b="1" dirty="0">
                <a:latin typeface="+mj-lt"/>
              </a:rPr>
              <a:t>3. Расширение спектра и объёма медицинских услуг</a:t>
            </a:r>
            <a:r>
              <a:rPr lang="ru-RU" sz="1600" dirty="0">
                <a:latin typeface="+mj-lt"/>
              </a:rPr>
              <a:t/>
            </a:r>
            <a:br>
              <a:rPr lang="ru-RU" sz="1600" dirty="0">
                <a:latin typeface="+mj-lt"/>
              </a:rPr>
            </a:br>
            <a:r>
              <a:rPr lang="ru-RU" sz="1600" dirty="0">
                <a:latin typeface="+mj-lt"/>
              </a:rPr>
              <a:t>Созданы условия для увеличения объёма высокотехнологичной медицинской помощи, развития специализированных направлений и повышения конкурентоспособности медицинской организации на региональном уровне.</a:t>
            </a:r>
          </a:p>
          <a:p>
            <a:pPr marL="0" indent="0">
              <a:buNone/>
            </a:pPr>
            <a:r>
              <a:rPr lang="ru-RU" sz="1600" b="1" dirty="0">
                <a:latin typeface="+mj-lt"/>
              </a:rPr>
              <a:t>4. Улучшение условий труда и снижение профессионального выгорания</a:t>
            </a:r>
            <a:r>
              <a:rPr lang="ru-RU" sz="1600" dirty="0">
                <a:latin typeface="+mj-lt"/>
              </a:rPr>
              <a:t/>
            </a:r>
            <a:br>
              <a:rPr lang="ru-RU" sz="1600" dirty="0">
                <a:latin typeface="+mj-lt"/>
              </a:rPr>
            </a:br>
            <a:r>
              <a:rPr lang="ru-RU" sz="1600" dirty="0">
                <a:latin typeface="+mj-lt"/>
              </a:rPr>
              <a:t>Комфортные и безопасные рабочие условия способствуют повышению мотивации персонала, удержанию квалифицированных специалистов и формированию устойчивого кадрового состава.</a:t>
            </a:r>
          </a:p>
          <a:p>
            <a:pPr marL="0" indent="0">
              <a:buNone/>
            </a:pPr>
            <a:r>
              <a:rPr lang="ru-RU" sz="1600" b="1" dirty="0">
                <a:latin typeface="+mj-lt"/>
              </a:rPr>
              <a:t>5. Развитие кадрового потенциала и системы обучения</a:t>
            </a:r>
            <a:r>
              <a:rPr lang="ru-RU" sz="1600" dirty="0">
                <a:latin typeface="+mj-lt"/>
              </a:rPr>
              <a:t/>
            </a:r>
            <a:br>
              <a:rPr lang="ru-RU" sz="1600" dirty="0">
                <a:latin typeface="+mj-lt"/>
              </a:rPr>
            </a:br>
            <a:r>
              <a:rPr lang="ru-RU" sz="1600" dirty="0">
                <a:latin typeface="+mj-lt"/>
              </a:rPr>
              <a:t>Техническое оснащение и организационные изменения расширили возможности для внутреннего обучения, повышения квалификации и внедрения современных клинических практик.</a:t>
            </a:r>
          </a:p>
          <a:p>
            <a:pPr marL="0" indent="0">
              <a:buNone/>
            </a:pPr>
            <a:r>
              <a:rPr lang="ru-RU" sz="1600" b="1" dirty="0">
                <a:latin typeface="+mj-lt"/>
              </a:rPr>
              <a:t>6. Повышение управляемости и прозрачности деятельности</a:t>
            </a:r>
            <a:r>
              <a:rPr lang="ru-RU" sz="1600" dirty="0">
                <a:latin typeface="+mj-lt"/>
              </a:rPr>
              <a:t/>
            </a:r>
            <a:br>
              <a:rPr lang="ru-RU" sz="1600" dirty="0">
                <a:latin typeface="+mj-lt"/>
              </a:rPr>
            </a:br>
            <a:r>
              <a:rPr lang="ru-RU" sz="1600" dirty="0">
                <a:latin typeface="+mj-lt"/>
              </a:rPr>
              <a:t>Оптимизация логистики, инфраструктуры и процессов усилила контроль за качеством медицинской помощи и повысила эффективность управленческих решений.</a:t>
            </a:r>
          </a:p>
          <a:p>
            <a:pPr marL="0" indent="0">
              <a:buNone/>
            </a:pPr>
            <a:r>
              <a:rPr lang="ru-RU" sz="1600" b="1" dirty="0">
                <a:latin typeface="+mj-lt"/>
              </a:rPr>
              <a:t>7. Долгосрочный социально-экономический эффект</a:t>
            </a:r>
            <a:r>
              <a:rPr lang="ru-RU" sz="1600" dirty="0">
                <a:latin typeface="+mj-lt"/>
              </a:rPr>
              <a:t/>
            </a:r>
            <a:br>
              <a:rPr lang="ru-RU" sz="1600" dirty="0">
                <a:latin typeface="+mj-lt"/>
              </a:rPr>
            </a:br>
            <a:r>
              <a:rPr lang="ru-RU" sz="1600" dirty="0">
                <a:latin typeface="+mj-lt"/>
              </a:rPr>
              <a:t>Инвестиции в развитие учреждения формируют устойчивую основу для дальнейшего роста, повышения доверия населения и стабильного функционирования медицинской организации в долгосрочной перспективе.</a:t>
            </a:r>
          </a:p>
          <a:p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340878074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12D71BC-5DBA-CE83-822E-B74B31A9757D}"/>
              </a:ext>
            </a:extLst>
          </p:cNvPr>
          <p:cNvSpPr txBox="1"/>
          <p:nvPr/>
        </p:nvSpPr>
        <p:spPr>
          <a:xfrm>
            <a:off x="4582448" y="435472"/>
            <a:ext cx="2840842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Кадровые ресурсы</a:t>
            </a:r>
            <a:endParaRPr lang="x-none" sz="2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6" name="Группа 25">
            <a:extLst>
              <a:ext uri="{FF2B5EF4-FFF2-40B4-BE49-F238E27FC236}">
                <a16:creationId xmlns:a16="http://schemas.microsoft.com/office/drawing/2014/main" id="{280853E3-B8A9-A613-5993-4DB35BD48273}"/>
              </a:ext>
            </a:extLst>
          </p:cNvPr>
          <p:cNvGrpSpPr/>
          <p:nvPr/>
        </p:nvGrpSpPr>
        <p:grpSpPr>
          <a:xfrm>
            <a:off x="1128156" y="1374568"/>
            <a:ext cx="4415642" cy="1619454"/>
            <a:chOff x="1128156" y="1374568"/>
            <a:chExt cx="4415642" cy="1619454"/>
          </a:xfrm>
        </p:grpSpPr>
        <p:sp>
          <p:nvSpPr>
            <p:cNvPr id="5" name="Прямоугольник: скругленные углы 4">
              <a:extLst>
                <a:ext uri="{FF2B5EF4-FFF2-40B4-BE49-F238E27FC236}">
                  <a16:creationId xmlns:a16="http://schemas.microsoft.com/office/drawing/2014/main" id="{7B3010F4-E907-3345-AEF1-E3B5B9BD0701}"/>
                </a:ext>
              </a:extLst>
            </p:cNvPr>
            <p:cNvSpPr/>
            <p:nvPr/>
          </p:nvSpPr>
          <p:spPr>
            <a:xfrm>
              <a:off x="1128156" y="1374568"/>
              <a:ext cx="4415642" cy="1619454"/>
            </a:xfrm>
            <a:prstGeom prst="round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endParaRPr lang="ru-RU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endParaRPr lang="ru-RU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r>
                <a:rPr lang="ru-RU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</a:t>
              </a:r>
            </a:p>
            <a:p>
              <a:r>
                <a:rPr lang="ru-RU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Кардиохирургия</a:t>
              </a:r>
              <a:endParaRPr lang="x-none" sz="1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Прямоугольник: скругленные углы 7">
              <a:extLst>
                <a:ext uri="{FF2B5EF4-FFF2-40B4-BE49-F238E27FC236}">
                  <a16:creationId xmlns:a16="http://schemas.microsoft.com/office/drawing/2014/main" id="{D3839E0D-64BB-966C-1C5C-21103879472A}"/>
                </a:ext>
              </a:extLst>
            </p:cNvPr>
            <p:cNvSpPr/>
            <p:nvPr/>
          </p:nvSpPr>
          <p:spPr>
            <a:xfrm>
              <a:off x="3335977" y="1525934"/>
              <a:ext cx="1958439" cy="304346"/>
            </a:xfrm>
            <a:prstGeom prst="roundRect">
              <a:avLst>
                <a:gd name="adj" fmla="val 12765"/>
              </a:avLst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Взрослые 6</a:t>
              </a:r>
              <a:endParaRPr lang="x-none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Прямоугольник: скругленные углы 8">
              <a:extLst>
                <a:ext uri="{FF2B5EF4-FFF2-40B4-BE49-F238E27FC236}">
                  <a16:creationId xmlns:a16="http://schemas.microsoft.com/office/drawing/2014/main" id="{2CC557D2-F34E-4CF4-F3F8-0232927DC8BC}"/>
                </a:ext>
              </a:extLst>
            </p:cNvPr>
            <p:cNvSpPr/>
            <p:nvPr/>
          </p:nvSpPr>
          <p:spPr>
            <a:xfrm>
              <a:off x="3335977" y="2004003"/>
              <a:ext cx="1958439" cy="339806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Детские 2</a:t>
              </a:r>
              <a:endParaRPr lang="x-none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Прямоугольник: скругленные углы 9">
              <a:extLst>
                <a:ext uri="{FF2B5EF4-FFF2-40B4-BE49-F238E27FC236}">
                  <a16:creationId xmlns:a16="http://schemas.microsoft.com/office/drawing/2014/main" id="{83350939-D88F-572F-E363-3810C7B93898}"/>
                </a:ext>
              </a:extLst>
            </p:cNvPr>
            <p:cNvSpPr/>
            <p:nvPr/>
          </p:nvSpPr>
          <p:spPr>
            <a:xfrm>
              <a:off x="3335977" y="2478974"/>
              <a:ext cx="1958439" cy="296718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Ангиохирурги  5</a:t>
              </a:r>
              <a:endParaRPr lang="x-none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7" name="Группа 26">
            <a:extLst>
              <a:ext uri="{FF2B5EF4-FFF2-40B4-BE49-F238E27FC236}">
                <a16:creationId xmlns:a16="http://schemas.microsoft.com/office/drawing/2014/main" id="{8F7C48D1-CEC1-5270-B8BE-3E2B2712626A}"/>
              </a:ext>
            </a:extLst>
          </p:cNvPr>
          <p:cNvGrpSpPr/>
          <p:nvPr/>
        </p:nvGrpSpPr>
        <p:grpSpPr>
          <a:xfrm>
            <a:off x="1128156" y="3167745"/>
            <a:ext cx="4275117" cy="1273627"/>
            <a:chOff x="1128156" y="3167745"/>
            <a:chExt cx="4275117" cy="1273627"/>
          </a:xfrm>
        </p:grpSpPr>
        <p:sp>
          <p:nvSpPr>
            <p:cNvPr id="7" name="Прямоугольник: скругленные углы 6">
              <a:extLst>
                <a:ext uri="{FF2B5EF4-FFF2-40B4-BE49-F238E27FC236}">
                  <a16:creationId xmlns:a16="http://schemas.microsoft.com/office/drawing/2014/main" id="{B9DC69A8-3FD6-9BCF-2B90-7BF10A18E775}"/>
                </a:ext>
              </a:extLst>
            </p:cNvPr>
            <p:cNvSpPr/>
            <p:nvPr/>
          </p:nvSpPr>
          <p:spPr>
            <a:xfrm>
              <a:off x="1128156" y="3167745"/>
              <a:ext cx="4275117" cy="1273627"/>
            </a:xfrm>
            <a:prstGeom prst="round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endParaRPr lang="ru-RU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endParaRPr lang="ru-RU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r>
                <a:rPr lang="en-US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 </a:t>
              </a:r>
              <a:r>
                <a:rPr lang="kk-KZ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</a:t>
              </a:r>
              <a:r>
                <a:rPr lang="ru-RU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Кардиология</a:t>
              </a:r>
              <a:endParaRPr lang="x-none" sz="1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Прямоугольник: скругленные углы 10">
              <a:extLst>
                <a:ext uri="{FF2B5EF4-FFF2-40B4-BE49-F238E27FC236}">
                  <a16:creationId xmlns:a16="http://schemas.microsoft.com/office/drawing/2014/main" id="{35581A44-7D6A-77D3-48E2-5BD5A85E741A}"/>
                </a:ext>
              </a:extLst>
            </p:cNvPr>
            <p:cNvSpPr/>
            <p:nvPr/>
          </p:nvSpPr>
          <p:spPr>
            <a:xfrm>
              <a:off x="3335977" y="3439374"/>
              <a:ext cx="1958439" cy="285008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Взрослые 13</a:t>
              </a:r>
              <a:endParaRPr lang="x-none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Прямоугольник: скругленные углы 11">
              <a:extLst>
                <a:ext uri="{FF2B5EF4-FFF2-40B4-BE49-F238E27FC236}">
                  <a16:creationId xmlns:a16="http://schemas.microsoft.com/office/drawing/2014/main" id="{5130B47B-2C2E-179B-0835-A97DE1F8CE1A}"/>
                </a:ext>
              </a:extLst>
            </p:cNvPr>
            <p:cNvSpPr/>
            <p:nvPr/>
          </p:nvSpPr>
          <p:spPr>
            <a:xfrm>
              <a:off x="3335977" y="3927005"/>
              <a:ext cx="1958439" cy="298322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Детские 1</a:t>
              </a:r>
              <a:endParaRPr lang="x-none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8" name="Группа 27">
            <a:extLst>
              <a:ext uri="{FF2B5EF4-FFF2-40B4-BE49-F238E27FC236}">
                <a16:creationId xmlns:a16="http://schemas.microsoft.com/office/drawing/2014/main" id="{525A8E8E-1976-7A94-06B3-F8D650F9B9A8}"/>
              </a:ext>
            </a:extLst>
          </p:cNvPr>
          <p:cNvGrpSpPr/>
          <p:nvPr/>
        </p:nvGrpSpPr>
        <p:grpSpPr>
          <a:xfrm>
            <a:off x="1128155" y="4726379"/>
            <a:ext cx="4275117" cy="1555667"/>
            <a:chOff x="1128155" y="4726379"/>
            <a:chExt cx="4275117" cy="1555667"/>
          </a:xfrm>
        </p:grpSpPr>
        <p:sp>
          <p:nvSpPr>
            <p:cNvPr id="13" name="Прямоугольник: скругленные углы 12">
              <a:extLst>
                <a:ext uri="{FF2B5EF4-FFF2-40B4-BE49-F238E27FC236}">
                  <a16:creationId xmlns:a16="http://schemas.microsoft.com/office/drawing/2014/main" id="{5F93C875-EEBC-328F-0487-1893D0F39CE6}"/>
                </a:ext>
              </a:extLst>
            </p:cNvPr>
            <p:cNvSpPr/>
            <p:nvPr/>
          </p:nvSpPr>
          <p:spPr>
            <a:xfrm>
              <a:off x="1128155" y="4726379"/>
              <a:ext cx="4275117" cy="1555667"/>
            </a:xfrm>
            <a:prstGeom prst="round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endParaRPr lang="ru-RU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endParaRPr lang="ru-RU" sz="1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r>
                <a:rPr lang="ru-RU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 Анестезиолог-</a:t>
              </a:r>
            </a:p>
            <a:p>
              <a:r>
                <a:rPr lang="ru-RU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реаниматологи 13 </a:t>
              </a:r>
              <a:endParaRPr lang="x-none" sz="1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Прямоугольник: скругленные углы 13">
              <a:extLst>
                <a:ext uri="{FF2B5EF4-FFF2-40B4-BE49-F238E27FC236}">
                  <a16:creationId xmlns:a16="http://schemas.microsoft.com/office/drawing/2014/main" id="{7CD3D06D-A18F-C5A4-04C1-531338989346}"/>
                </a:ext>
              </a:extLst>
            </p:cNvPr>
            <p:cNvSpPr/>
            <p:nvPr/>
          </p:nvSpPr>
          <p:spPr>
            <a:xfrm>
              <a:off x="3335976" y="4891212"/>
              <a:ext cx="1958439" cy="270082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Перфузиологи  2</a:t>
              </a:r>
              <a:endParaRPr lang="x-none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Прямоугольник: скругленные углы 14">
              <a:extLst>
                <a:ext uri="{FF2B5EF4-FFF2-40B4-BE49-F238E27FC236}">
                  <a16:creationId xmlns:a16="http://schemas.microsoft.com/office/drawing/2014/main" id="{CDD07786-AECD-A578-4D05-5A4B012D02F0}"/>
                </a:ext>
              </a:extLst>
            </p:cNvPr>
            <p:cNvSpPr/>
            <p:nvPr/>
          </p:nvSpPr>
          <p:spPr>
            <a:xfrm>
              <a:off x="3335977" y="5326127"/>
              <a:ext cx="1958438" cy="285008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Трансфузиолог 1 </a:t>
              </a:r>
              <a:endParaRPr lang="x-none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Прямоугольник: скругленные углы 15">
              <a:extLst>
                <a:ext uri="{FF2B5EF4-FFF2-40B4-BE49-F238E27FC236}">
                  <a16:creationId xmlns:a16="http://schemas.microsoft.com/office/drawing/2014/main" id="{03C2149F-2D3C-63A7-43E7-539179B0D387}"/>
                </a:ext>
              </a:extLst>
            </p:cNvPr>
            <p:cNvSpPr/>
            <p:nvPr/>
          </p:nvSpPr>
          <p:spPr>
            <a:xfrm>
              <a:off x="3335977" y="5768439"/>
              <a:ext cx="1958438" cy="339088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Врач-лаборанты 5</a:t>
              </a:r>
              <a:endParaRPr lang="x-none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9" name="Группа 28">
            <a:extLst>
              <a:ext uri="{FF2B5EF4-FFF2-40B4-BE49-F238E27FC236}">
                <a16:creationId xmlns:a16="http://schemas.microsoft.com/office/drawing/2014/main" id="{AC144124-6415-C146-363D-764E4D1B42DD}"/>
              </a:ext>
            </a:extLst>
          </p:cNvPr>
          <p:cNvGrpSpPr/>
          <p:nvPr/>
        </p:nvGrpSpPr>
        <p:grpSpPr>
          <a:xfrm>
            <a:off x="6187044" y="1374568"/>
            <a:ext cx="4415642" cy="1738044"/>
            <a:chOff x="6187044" y="1374568"/>
            <a:chExt cx="4415642" cy="1738044"/>
          </a:xfrm>
        </p:grpSpPr>
        <p:sp>
          <p:nvSpPr>
            <p:cNvPr id="17" name="Прямоугольник: скругленные углы 16">
              <a:extLst>
                <a:ext uri="{FF2B5EF4-FFF2-40B4-BE49-F238E27FC236}">
                  <a16:creationId xmlns:a16="http://schemas.microsoft.com/office/drawing/2014/main" id="{01A691DA-3D62-3C9C-6EF4-50FDBE077B29}"/>
                </a:ext>
              </a:extLst>
            </p:cNvPr>
            <p:cNvSpPr/>
            <p:nvPr/>
          </p:nvSpPr>
          <p:spPr>
            <a:xfrm>
              <a:off x="6187044" y="1374568"/>
              <a:ext cx="4415642" cy="1738044"/>
            </a:xfrm>
            <a:prstGeom prst="round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endParaRPr lang="ru-RU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endParaRPr lang="ru-RU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endParaRPr lang="ru-RU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endParaRPr lang="ru-RU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r>
                <a:rPr lang="ru-RU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  Врач УЗИ</a:t>
              </a:r>
              <a:endParaRPr lang="x-none" sz="1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Прямоугольник: скругленные углы 18">
              <a:extLst>
                <a:ext uri="{FF2B5EF4-FFF2-40B4-BE49-F238E27FC236}">
                  <a16:creationId xmlns:a16="http://schemas.microsoft.com/office/drawing/2014/main" id="{AB1977B5-E968-0469-9B09-7A86BBA9A3F3}"/>
                </a:ext>
              </a:extLst>
            </p:cNvPr>
            <p:cNvSpPr/>
            <p:nvPr/>
          </p:nvSpPr>
          <p:spPr>
            <a:xfrm>
              <a:off x="8372103" y="1657966"/>
              <a:ext cx="1981201" cy="636815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Врач функциональной диагностики 2</a:t>
              </a:r>
              <a:endParaRPr lang="x-none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Прямоугольник: скругленные углы 19">
              <a:extLst>
                <a:ext uri="{FF2B5EF4-FFF2-40B4-BE49-F238E27FC236}">
                  <a16:creationId xmlns:a16="http://schemas.microsoft.com/office/drawing/2014/main" id="{C31ACE9B-57CF-7BAD-9192-ABCCE7CE1C35}"/>
                </a:ext>
              </a:extLst>
            </p:cNvPr>
            <p:cNvSpPr/>
            <p:nvPr/>
          </p:nvSpPr>
          <p:spPr>
            <a:xfrm>
              <a:off x="8372104" y="2475796"/>
              <a:ext cx="1981201" cy="406940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Врач рентгенолог 1</a:t>
              </a:r>
              <a:endParaRPr lang="x-none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0" name="Группа 29">
            <a:extLst>
              <a:ext uri="{FF2B5EF4-FFF2-40B4-BE49-F238E27FC236}">
                <a16:creationId xmlns:a16="http://schemas.microsoft.com/office/drawing/2014/main" id="{A6590B29-662F-FE37-5409-B0DC30675807}"/>
              </a:ext>
            </a:extLst>
          </p:cNvPr>
          <p:cNvGrpSpPr/>
          <p:nvPr/>
        </p:nvGrpSpPr>
        <p:grpSpPr>
          <a:xfrm>
            <a:off x="6327569" y="3345827"/>
            <a:ext cx="4275117" cy="1095545"/>
            <a:chOff x="6327569" y="3345827"/>
            <a:chExt cx="4275117" cy="1095545"/>
          </a:xfrm>
        </p:grpSpPr>
        <p:sp>
          <p:nvSpPr>
            <p:cNvPr id="21" name="Прямоугольник: скругленные углы 20">
              <a:extLst>
                <a:ext uri="{FF2B5EF4-FFF2-40B4-BE49-F238E27FC236}">
                  <a16:creationId xmlns:a16="http://schemas.microsoft.com/office/drawing/2014/main" id="{6A0BA49C-3B87-A663-52DA-BBE3F5AF1087}"/>
                </a:ext>
              </a:extLst>
            </p:cNvPr>
            <p:cNvSpPr/>
            <p:nvPr/>
          </p:nvSpPr>
          <p:spPr>
            <a:xfrm>
              <a:off x="6327569" y="3345827"/>
              <a:ext cx="4275117" cy="1095545"/>
            </a:xfrm>
            <a:prstGeom prst="round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endParaRPr lang="ru-RU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endParaRPr lang="ru-RU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r>
                <a:rPr lang="en-US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 </a:t>
              </a:r>
              <a:r>
                <a:rPr lang="ru-RU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Терапевты 3</a:t>
              </a:r>
            </a:p>
          </p:txBody>
        </p:sp>
        <p:sp>
          <p:nvSpPr>
            <p:cNvPr id="22" name="Прямоугольник: скругленные углы 21">
              <a:extLst>
                <a:ext uri="{FF2B5EF4-FFF2-40B4-BE49-F238E27FC236}">
                  <a16:creationId xmlns:a16="http://schemas.microsoft.com/office/drawing/2014/main" id="{DA06521F-60F7-1C9A-C2B4-244E0334EE35}"/>
                </a:ext>
              </a:extLst>
            </p:cNvPr>
            <p:cNvSpPr/>
            <p:nvPr/>
          </p:nvSpPr>
          <p:spPr>
            <a:xfrm>
              <a:off x="8372103" y="3698956"/>
              <a:ext cx="1981201" cy="285008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Реабилитолог 2</a:t>
              </a:r>
              <a:endParaRPr lang="x-none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1" name="Группа 30">
            <a:extLst>
              <a:ext uri="{FF2B5EF4-FFF2-40B4-BE49-F238E27FC236}">
                <a16:creationId xmlns:a16="http://schemas.microsoft.com/office/drawing/2014/main" id="{DE54CCC5-EA9B-8FD4-9555-4D019C3C0885}"/>
              </a:ext>
            </a:extLst>
          </p:cNvPr>
          <p:cNvGrpSpPr/>
          <p:nvPr/>
        </p:nvGrpSpPr>
        <p:grpSpPr>
          <a:xfrm>
            <a:off x="6327568" y="4726379"/>
            <a:ext cx="4275117" cy="1555667"/>
            <a:chOff x="6327568" y="4726379"/>
            <a:chExt cx="4275117" cy="1555667"/>
          </a:xfrm>
        </p:grpSpPr>
        <p:sp>
          <p:nvSpPr>
            <p:cNvPr id="23" name="Прямоугольник: скругленные углы 22">
              <a:extLst>
                <a:ext uri="{FF2B5EF4-FFF2-40B4-BE49-F238E27FC236}">
                  <a16:creationId xmlns:a16="http://schemas.microsoft.com/office/drawing/2014/main" id="{EE5AEAF8-E878-5533-CAED-E9A69F7795FE}"/>
                </a:ext>
              </a:extLst>
            </p:cNvPr>
            <p:cNvSpPr/>
            <p:nvPr/>
          </p:nvSpPr>
          <p:spPr>
            <a:xfrm>
              <a:off x="6327568" y="4726379"/>
              <a:ext cx="4275117" cy="1555667"/>
            </a:xfrm>
            <a:prstGeom prst="round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endParaRPr lang="ru-RU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endParaRPr lang="ru-RU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r>
                <a:rPr lang="en-US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</a:t>
              </a:r>
              <a:r>
                <a:rPr lang="ru-RU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Врачебный </a:t>
              </a:r>
            </a:p>
            <a:p>
              <a:r>
                <a:rPr lang="en-US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</a:t>
              </a:r>
              <a:r>
                <a:rPr lang="ru-RU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персонал 63</a:t>
              </a:r>
              <a:endParaRPr lang="x-none" sz="1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" name="Прямоугольник: скругленные углы 23">
              <a:extLst>
                <a:ext uri="{FF2B5EF4-FFF2-40B4-BE49-F238E27FC236}">
                  <a16:creationId xmlns:a16="http://schemas.microsoft.com/office/drawing/2014/main" id="{A90E9D58-5A39-BDAB-9F03-477FB098329B}"/>
                </a:ext>
              </a:extLst>
            </p:cNvPr>
            <p:cNvSpPr/>
            <p:nvPr/>
          </p:nvSpPr>
          <p:spPr>
            <a:xfrm>
              <a:off x="8394865" y="5026253"/>
              <a:ext cx="1981198" cy="390445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СМП 139</a:t>
              </a:r>
              <a:endParaRPr lang="x-none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Прямоугольник: скругленные углы 24">
              <a:extLst>
                <a:ext uri="{FF2B5EF4-FFF2-40B4-BE49-F238E27FC236}">
                  <a16:creationId xmlns:a16="http://schemas.microsoft.com/office/drawing/2014/main" id="{C45A36C0-BC27-4B12-34A0-0255EB33CE5D}"/>
                </a:ext>
              </a:extLst>
            </p:cNvPr>
            <p:cNvSpPr/>
            <p:nvPr/>
          </p:nvSpPr>
          <p:spPr>
            <a:xfrm>
              <a:off x="8372104" y="5589566"/>
              <a:ext cx="1981198" cy="357745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ММП  94</a:t>
              </a:r>
              <a:endParaRPr lang="x-none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D6220C93-1922-6E94-3D67-A88821C125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x-none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0FEC6ED-E579-56F8-A90C-5A29016499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x-none"/>
          </a:p>
        </p:txBody>
      </p:sp>
      <p:pic>
        <p:nvPicPr>
          <p:cNvPr id="39" name="Рисунок 38" descr="Изображение выглядит как черный, темнот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0699AFC3-1801-3A01-4E11-C658A4391B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7799" y="1650110"/>
            <a:ext cx="710702" cy="710702"/>
          </a:xfrm>
          <a:prstGeom prst="rect">
            <a:avLst/>
          </a:prstGeom>
        </p:spPr>
      </p:pic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26C87FDD-397B-5EA8-66FB-EAB5123C8D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9192" y="3187309"/>
            <a:ext cx="789138" cy="789138"/>
          </a:xfrm>
          <a:prstGeom prst="rect">
            <a:avLst/>
          </a:prstGeom>
        </p:spPr>
      </p:pic>
      <p:pic>
        <p:nvPicPr>
          <p:cNvPr id="48" name="Рисунок 47">
            <a:extLst>
              <a:ext uri="{FF2B5EF4-FFF2-40B4-BE49-F238E27FC236}">
                <a16:creationId xmlns:a16="http://schemas.microsoft.com/office/drawing/2014/main" id="{8619F18D-0BDD-3353-CEBA-FF66B74FBD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78363" y="4828746"/>
            <a:ext cx="709574" cy="709574"/>
          </a:xfrm>
          <a:prstGeom prst="rect">
            <a:avLst/>
          </a:prstGeom>
        </p:spPr>
      </p:pic>
      <p:pic>
        <p:nvPicPr>
          <p:cNvPr id="50" name="Рисунок 49">
            <a:extLst>
              <a:ext uri="{FF2B5EF4-FFF2-40B4-BE49-F238E27FC236}">
                <a16:creationId xmlns:a16="http://schemas.microsoft.com/office/drawing/2014/main" id="{25A0D1AA-A2F8-7A20-EDEA-F669044834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55496" y="1623871"/>
            <a:ext cx="795867" cy="795867"/>
          </a:xfrm>
          <a:prstGeom prst="rect">
            <a:avLst/>
          </a:prstGeom>
        </p:spPr>
      </p:pic>
      <p:pic>
        <p:nvPicPr>
          <p:cNvPr id="52" name="Рисунок 51">
            <a:extLst>
              <a:ext uri="{FF2B5EF4-FFF2-40B4-BE49-F238E27FC236}">
                <a16:creationId xmlns:a16="http://schemas.microsoft.com/office/drawing/2014/main" id="{51E90077-B286-85AD-4BDB-5C992DAD906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78403" y="4808508"/>
            <a:ext cx="750050" cy="750050"/>
          </a:xfrm>
          <a:prstGeom prst="rect">
            <a:avLst/>
          </a:prstGeom>
        </p:spPr>
      </p:pic>
      <p:pic>
        <p:nvPicPr>
          <p:cNvPr id="54" name="Рисунок 53">
            <a:extLst>
              <a:ext uri="{FF2B5EF4-FFF2-40B4-BE49-F238E27FC236}">
                <a16:creationId xmlns:a16="http://schemas.microsoft.com/office/drawing/2014/main" id="{4C289964-A086-1E93-827B-BFBF00AE129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97226" y="3397619"/>
            <a:ext cx="712405" cy="712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6683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>
            <a:extLst>
              <a:ext uri="{FF2B5EF4-FFF2-40B4-BE49-F238E27FC236}">
                <a16:creationId xmlns:a16="http://schemas.microsoft.com/office/drawing/2014/main" id="{BC867539-719C-6383-E9F6-A71579AA9A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120" y="174624"/>
            <a:ext cx="11683999" cy="648335"/>
          </a:xfrm>
        </p:spPr>
        <p:txBody>
          <a:bodyPr/>
          <a:lstStyle/>
          <a:p>
            <a:pPr algn="r"/>
            <a:r>
              <a:rPr lang="ru-RU" altLang="en-US" sz="2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Штатная численность КГП «Многопрофильная больница № 2 г. Караганды»                       </a:t>
            </a:r>
          </a:p>
        </p:txBody>
      </p:sp>
      <p:graphicFrame>
        <p:nvGraphicFramePr>
          <p:cNvPr id="11" name="Содержимое 3">
            <a:extLst>
              <a:ext uri="{FF2B5EF4-FFF2-40B4-BE49-F238E27FC236}">
                <a16:creationId xmlns:a16="http://schemas.microsoft.com/office/drawing/2014/main" id="{ADA6FE25-F98A-C502-49E2-8C93B596193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25897249"/>
              </p:ext>
            </p:extLst>
          </p:nvPr>
        </p:nvGraphicFramePr>
        <p:xfrm>
          <a:off x="679269" y="1149531"/>
          <a:ext cx="10441577" cy="4598126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26653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879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028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0281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58260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47631"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chemeClr val="tx1"/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 marL="91425" marR="91425" marT="45739" marB="4573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+mj-lt"/>
                        </a:rPr>
                        <a:t>2022г.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 marL="91425" marR="91425" marT="45739" marB="4573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+mj-lt"/>
                        </a:rPr>
                        <a:t>2023г.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 marL="91425" marR="91425" marT="45739" marB="4573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+mj-lt"/>
                        </a:rPr>
                        <a:t>2024г.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 marL="91425" marR="91425" marT="45739" marB="4573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600" b="1" dirty="0">
                          <a:solidFill>
                            <a:schemeClr val="tx1"/>
                          </a:solidFill>
                          <a:latin typeface="+mj-lt"/>
                        </a:rPr>
                        <a:t>2025г.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 marL="91425" marR="91425" marT="45739" marB="45739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9315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+mj-lt"/>
                        </a:rPr>
                        <a:t>Всего штаты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 marL="91425" marR="91425" marT="45739" marB="4573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+mj-lt"/>
                        </a:rPr>
                        <a:t>589</a:t>
                      </a:r>
                      <a:r>
                        <a:rPr lang="kk-KZ" sz="1600" b="1" dirty="0">
                          <a:solidFill>
                            <a:schemeClr val="tx1"/>
                          </a:solidFill>
                          <a:latin typeface="+mj-lt"/>
                        </a:rPr>
                        <a:t>,25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 marL="91425" marR="91425" marT="45739" marB="4573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+mj-lt"/>
                        </a:rPr>
                        <a:t>584</a:t>
                      </a:r>
                      <a:r>
                        <a:rPr lang="kk-KZ" sz="1600" b="1" dirty="0">
                          <a:solidFill>
                            <a:schemeClr val="tx1"/>
                          </a:solidFill>
                          <a:latin typeface="+mj-lt"/>
                        </a:rPr>
                        <a:t>,25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 marL="91425" marR="91425" marT="45739" marB="4573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600" b="1" dirty="0">
                          <a:latin typeface="+mj-lt"/>
                        </a:rPr>
                        <a:t>591,75</a:t>
                      </a:r>
                      <a:endParaRPr lang="ru-RU" sz="1600" b="1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91425" marR="91425" marT="45739" marB="4573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600" b="1" dirty="0">
                          <a:latin typeface="+mj-lt"/>
                        </a:rPr>
                        <a:t>596,75</a:t>
                      </a:r>
                      <a:endParaRPr lang="ru-RU" sz="1600" b="1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91425" marR="91425" marT="45739" marB="45739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4387">
                <a:tc>
                  <a:txBody>
                    <a:bodyPr/>
                    <a:lstStyle/>
                    <a:p>
                      <a:pPr algn="ctr"/>
                      <a:r>
                        <a:rPr lang="ru-RU" sz="1600" b="1" baseline="0" dirty="0">
                          <a:solidFill>
                            <a:schemeClr val="tx1"/>
                          </a:solidFill>
                          <a:latin typeface="+mj-lt"/>
                        </a:rPr>
                        <a:t>Врачи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 marL="91425" marR="91425" marT="45739" marB="4573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+mj-lt"/>
                        </a:rPr>
                        <a:t>120,25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 marL="91425" marR="91425" marT="45739" marB="4573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latin typeface="+mj-lt"/>
                        </a:rPr>
                        <a:t>115,25</a:t>
                      </a:r>
                      <a:endParaRPr lang="ru-RU" sz="1600" b="1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91425" marR="91425" marT="45739" marB="4573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600" b="1" dirty="0">
                          <a:latin typeface="+mj-lt"/>
                        </a:rPr>
                        <a:t>118,75</a:t>
                      </a:r>
                      <a:endParaRPr lang="ru-RU" sz="1600" b="1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91425" marR="91425" marT="45739" marB="4573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600" b="1" dirty="0">
                          <a:latin typeface="+mj-lt"/>
                        </a:rPr>
                        <a:t>116,25</a:t>
                      </a:r>
                      <a:endParaRPr lang="ru-RU" sz="1600" b="1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91425" marR="91425" marT="45739" marB="45739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961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+mj-lt"/>
                        </a:rPr>
                        <a:t>Провизоры 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 marL="91425" marR="91425" marT="45739" marB="4573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600" b="1" dirty="0">
                          <a:solidFill>
                            <a:schemeClr val="tx1"/>
                          </a:solidFill>
                          <a:latin typeface="+mj-lt"/>
                        </a:rPr>
                        <a:t>3,0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 marL="91425" marR="91425" marT="45739" marB="4573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600" b="1" dirty="0">
                          <a:latin typeface="+mj-lt"/>
                        </a:rPr>
                        <a:t>4,5</a:t>
                      </a:r>
                      <a:endParaRPr lang="ru-RU" sz="1600" b="1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91425" marR="91425" marT="45739" marB="4573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600" b="1" dirty="0">
                          <a:latin typeface="+mj-lt"/>
                        </a:rPr>
                        <a:t>4,5</a:t>
                      </a:r>
                      <a:endParaRPr lang="ru-RU" sz="1600" b="1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91425" marR="91425" marT="45739" marB="4573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600" b="1" dirty="0">
                          <a:latin typeface="+mj-lt"/>
                        </a:rPr>
                        <a:t>4,5</a:t>
                      </a:r>
                      <a:endParaRPr lang="ru-RU" sz="1600" b="1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91425" marR="91425" marT="45739" marB="45739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8135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+mj-lt"/>
                        </a:rPr>
                        <a:t>фармацевты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 marL="91425" marR="91425" marT="45739" marB="4573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600" b="1" dirty="0">
                          <a:solidFill>
                            <a:schemeClr val="tx1"/>
                          </a:solidFill>
                          <a:latin typeface="+mj-lt"/>
                        </a:rPr>
                        <a:t>1,5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 marL="91425" marR="91425" marT="45739" marB="4573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600" b="1" dirty="0">
                          <a:latin typeface="+mj-lt"/>
                        </a:rPr>
                        <a:t>1,5</a:t>
                      </a:r>
                      <a:endParaRPr lang="ru-RU" sz="1600" b="1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91425" marR="91425" marT="45739" marB="4573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600" b="1" dirty="0">
                          <a:latin typeface="+mj-lt"/>
                        </a:rPr>
                        <a:t>1,5</a:t>
                      </a:r>
                      <a:endParaRPr lang="ru-RU" sz="1600" b="1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91425" marR="91425" marT="45739" marB="4573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600" b="1" dirty="0">
                          <a:latin typeface="+mj-lt"/>
                        </a:rPr>
                        <a:t>1,5</a:t>
                      </a:r>
                      <a:endParaRPr lang="ru-RU" sz="1600" b="1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91425" marR="91425" marT="45739" marB="45739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49454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+mj-lt"/>
                        </a:rPr>
                        <a:t>Средний</a:t>
                      </a:r>
                      <a:r>
                        <a:rPr lang="ru-RU" sz="1600" b="1" baseline="0" dirty="0">
                          <a:solidFill>
                            <a:schemeClr val="tx1"/>
                          </a:solidFill>
                          <a:latin typeface="+mj-lt"/>
                        </a:rPr>
                        <a:t> персонал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 marL="91425" marR="91425" marT="45739" marB="4573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+mj-lt"/>
                        </a:rPr>
                        <a:t>203,75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 marL="91425" marR="91425" marT="45739" marB="4573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+mj-lt"/>
                        </a:rPr>
                        <a:t>203,75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 marL="91425" marR="91425" marT="45739" marB="4573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600" b="1" dirty="0">
                          <a:latin typeface="+mj-lt"/>
                        </a:rPr>
                        <a:t>206,75</a:t>
                      </a:r>
                      <a:endParaRPr lang="ru-RU" sz="1600" b="1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91425" marR="91425" marT="45739" marB="4573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600" b="1" dirty="0">
                          <a:latin typeface="+mj-lt"/>
                        </a:rPr>
                        <a:t>193,75</a:t>
                      </a:r>
                      <a:endParaRPr lang="ru-RU" sz="1600" b="1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91425" marR="91425" marT="45739" marB="45739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49454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latin typeface="+mj-lt"/>
                        </a:rPr>
                        <a:t>Младший персонал</a:t>
                      </a:r>
                      <a:endParaRPr lang="ru-RU" sz="1600" b="1" dirty="0">
                        <a:latin typeface="+mj-lt"/>
                        <a:cs typeface="Times New Roman" pitchFamily="18" charset="0"/>
                      </a:endParaRPr>
                    </a:p>
                  </a:txBody>
                  <a:tcPr marL="91425" marR="91425" marT="45739" marB="4573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latin typeface="+mj-lt"/>
                        </a:rPr>
                        <a:t>159,25</a:t>
                      </a:r>
                      <a:endParaRPr lang="ru-RU" sz="1600" b="1" dirty="0">
                        <a:latin typeface="+mj-lt"/>
                        <a:cs typeface="Times New Roman" pitchFamily="18" charset="0"/>
                      </a:endParaRPr>
                    </a:p>
                  </a:txBody>
                  <a:tcPr marL="91425" marR="91425" marT="45739" marB="4573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latin typeface="+mj-lt"/>
                        </a:rPr>
                        <a:t>159,25</a:t>
                      </a:r>
                      <a:endParaRPr lang="ru-RU" sz="1600" b="1" dirty="0">
                        <a:latin typeface="+mj-lt"/>
                        <a:cs typeface="Times New Roman" pitchFamily="18" charset="0"/>
                      </a:endParaRPr>
                    </a:p>
                  </a:txBody>
                  <a:tcPr marL="91425" marR="91425" marT="45739" marB="4573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600" b="1" dirty="0">
                          <a:latin typeface="+mj-lt"/>
                        </a:rPr>
                        <a:t>160,75</a:t>
                      </a:r>
                      <a:endParaRPr lang="ru-RU" sz="1600" b="1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91425" marR="91425" marT="45739" marB="4573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600" b="1" dirty="0">
                          <a:latin typeface="+mj-lt"/>
                        </a:rPr>
                        <a:t>150,75</a:t>
                      </a:r>
                      <a:endParaRPr lang="ru-RU" sz="1600" b="1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91425" marR="91425" marT="45739" marB="45739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97789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latin typeface="+mj-lt"/>
                        </a:rPr>
                        <a:t>Прочие</a:t>
                      </a:r>
                      <a:endParaRPr lang="ru-RU" sz="1600" b="1" dirty="0">
                        <a:latin typeface="+mj-lt"/>
                        <a:cs typeface="Times New Roman" pitchFamily="18" charset="0"/>
                      </a:endParaRPr>
                    </a:p>
                  </a:txBody>
                  <a:tcPr marL="91425" marR="91425" marT="45739" marB="4573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600" b="1" dirty="0">
                          <a:latin typeface="+mj-lt"/>
                        </a:rPr>
                        <a:t>101,50</a:t>
                      </a:r>
                      <a:endParaRPr lang="ru-RU" sz="1600" b="1" dirty="0">
                        <a:latin typeface="+mj-lt"/>
                        <a:cs typeface="Times New Roman" pitchFamily="18" charset="0"/>
                      </a:endParaRPr>
                    </a:p>
                  </a:txBody>
                  <a:tcPr marL="91425" marR="91425" marT="45739" marB="4573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600" b="1" dirty="0">
                          <a:latin typeface="+mj-lt"/>
                        </a:rPr>
                        <a:t>100,0</a:t>
                      </a:r>
                      <a:endParaRPr lang="ru-RU" sz="1600" b="1" dirty="0">
                        <a:latin typeface="+mj-lt"/>
                        <a:cs typeface="Times New Roman" pitchFamily="18" charset="0"/>
                      </a:endParaRPr>
                    </a:p>
                  </a:txBody>
                  <a:tcPr marL="91425" marR="91425" marT="45739" marB="4573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600" b="1" dirty="0">
                          <a:latin typeface="+mj-lt"/>
                        </a:rPr>
                        <a:t>99,5</a:t>
                      </a:r>
                      <a:endParaRPr lang="ru-RU" sz="1600" b="1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91425" marR="91425" marT="45739" marB="4573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600" b="1" dirty="0">
                          <a:latin typeface="+mj-lt"/>
                        </a:rPr>
                        <a:t>102,5</a:t>
                      </a:r>
                      <a:endParaRPr lang="ru-RU" sz="1600" b="1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91425" marR="91425" marT="45739" marB="45739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887123-5795-BD96-03A4-5F9032EBBA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sz="3200" b="1" i="1" dirty="0"/>
              <a:t>Анализ подготовки резидентов по годам (2022–2025)</a:t>
            </a:r>
            <a:endParaRPr lang="x-none" sz="3200" b="1" i="1" dirty="0"/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1B184627-0B04-5997-671F-39F674DA0627}"/>
              </a:ext>
            </a:extLst>
          </p:cNvPr>
          <p:cNvSpPr/>
          <p:nvPr/>
        </p:nvSpPr>
        <p:spPr>
          <a:xfrm>
            <a:off x="609600" y="1727199"/>
            <a:ext cx="4889500" cy="454659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b="1" dirty="0"/>
          </a:p>
          <a:p>
            <a:pPr algn="ctr"/>
            <a:r>
              <a:rPr lang="ru-RU" sz="2400" b="1" dirty="0">
                <a:solidFill>
                  <a:schemeClr val="tx1"/>
                </a:solidFill>
                <a:latin typeface="+mj-lt"/>
              </a:rPr>
              <a:t>2022 год</a:t>
            </a:r>
          </a:p>
          <a:p>
            <a:pPr algn="ctr"/>
            <a:endParaRPr lang="ru-RU" sz="2000" b="1" dirty="0">
              <a:solidFill>
                <a:schemeClr val="tx1"/>
              </a:solidFill>
              <a:latin typeface="+mj-lt"/>
            </a:endParaRPr>
          </a:p>
          <a:p>
            <a:r>
              <a:rPr lang="ru-RU" sz="2000" dirty="0">
                <a:solidFill>
                  <a:schemeClr val="tx1"/>
                </a:solidFill>
                <a:latin typeface="+mj-lt"/>
              </a:rPr>
              <a:t>Подготовлено </a:t>
            </a:r>
            <a:r>
              <a:rPr lang="ru-RU" sz="2000" b="1" dirty="0">
                <a:solidFill>
                  <a:schemeClr val="tx1"/>
                </a:solidFill>
                <a:latin typeface="+mj-lt"/>
              </a:rPr>
              <a:t>7 резидентов</a:t>
            </a:r>
            <a:r>
              <a:rPr lang="ru-RU" sz="2000" dirty="0">
                <a:solidFill>
                  <a:schemeClr val="tx1"/>
                </a:solidFill>
                <a:latin typeface="+mj-lt"/>
              </a:rPr>
              <a:t>, специальности:</a:t>
            </a:r>
          </a:p>
          <a:p>
            <a:r>
              <a:rPr lang="ru-RU" sz="2000" b="1" dirty="0">
                <a:solidFill>
                  <a:schemeClr val="tx1"/>
                </a:solidFill>
                <a:latin typeface="+mj-lt"/>
              </a:rPr>
              <a:t>3</a:t>
            </a:r>
            <a:r>
              <a:rPr lang="ru-RU" sz="2000" dirty="0">
                <a:solidFill>
                  <a:schemeClr val="tx1"/>
                </a:solidFill>
                <a:latin typeface="+mj-lt"/>
              </a:rPr>
              <a:t> – кардиология (взрослая и детская)</a:t>
            </a:r>
          </a:p>
          <a:p>
            <a:r>
              <a:rPr lang="ru-RU" sz="2000" b="1" dirty="0">
                <a:solidFill>
                  <a:schemeClr val="tx1"/>
                </a:solidFill>
                <a:latin typeface="+mj-lt"/>
              </a:rPr>
              <a:t>3</a:t>
            </a:r>
            <a:r>
              <a:rPr lang="ru-RU" sz="2000" dirty="0">
                <a:solidFill>
                  <a:schemeClr val="tx1"/>
                </a:solidFill>
                <a:latin typeface="+mj-lt"/>
              </a:rPr>
              <a:t> – анестезиология и реаниматология</a:t>
            </a:r>
          </a:p>
          <a:p>
            <a:r>
              <a:rPr lang="ru-RU" sz="2000" b="1" dirty="0">
                <a:solidFill>
                  <a:schemeClr val="tx1"/>
                </a:solidFill>
                <a:latin typeface="+mj-lt"/>
              </a:rPr>
              <a:t>1</a:t>
            </a:r>
            <a:r>
              <a:rPr lang="ru-RU" sz="2000" dirty="0">
                <a:solidFill>
                  <a:schemeClr val="tx1"/>
                </a:solidFill>
                <a:latin typeface="+mj-lt"/>
              </a:rPr>
              <a:t> – ангиохирургия</a:t>
            </a:r>
          </a:p>
          <a:p>
            <a:endParaRPr lang="ru-RU" sz="2000" dirty="0">
              <a:solidFill>
                <a:schemeClr val="tx1"/>
              </a:solidFill>
              <a:latin typeface="+mj-lt"/>
            </a:endParaRPr>
          </a:p>
          <a:p>
            <a:endParaRPr lang="x-none" dirty="0"/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D0C8EE28-2C2C-AECE-8CDD-609302A24567}"/>
              </a:ext>
            </a:extLst>
          </p:cNvPr>
          <p:cNvSpPr/>
          <p:nvPr/>
        </p:nvSpPr>
        <p:spPr>
          <a:xfrm>
            <a:off x="6286500" y="1727200"/>
            <a:ext cx="4889500" cy="454659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+mj-lt"/>
              </a:rPr>
              <a:t>2023 год</a:t>
            </a:r>
          </a:p>
          <a:p>
            <a:pPr algn="ctr"/>
            <a:endParaRPr lang="ru-RU" b="1" dirty="0">
              <a:solidFill>
                <a:schemeClr val="tx1"/>
              </a:solidFill>
              <a:latin typeface="+mj-lt"/>
            </a:endParaRPr>
          </a:p>
          <a:p>
            <a:r>
              <a:rPr lang="ru-RU" sz="2000" dirty="0">
                <a:solidFill>
                  <a:schemeClr val="tx1"/>
                </a:solidFill>
                <a:latin typeface="+mj-lt"/>
              </a:rPr>
              <a:t>Подготовлено </a:t>
            </a:r>
            <a:r>
              <a:rPr lang="ru-RU" sz="2000" b="1" dirty="0">
                <a:solidFill>
                  <a:schemeClr val="tx1"/>
                </a:solidFill>
                <a:latin typeface="+mj-lt"/>
              </a:rPr>
              <a:t>7 резидентов</a:t>
            </a:r>
            <a:r>
              <a:rPr lang="ru-RU" sz="2000" dirty="0">
                <a:solidFill>
                  <a:schemeClr val="tx1"/>
                </a:solidFill>
                <a:latin typeface="+mj-lt"/>
              </a:rPr>
              <a:t>, в том числе:</a:t>
            </a:r>
          </a:p>
          <a:p>
            <a:r>
              <a:rPr lang="ru-RU" sz="2000" b="1" dirty="0">
                <a:solidFill>
                  <a:schemeClr val="tx1"/>
                </a:solidFill>
                <a:latin typeface="+mj-lt"/>
              </a:rPr>
              <a:t>3</a:t>
            </a:r>
            <a:r>
              <a:rPr lang="ru-RU" sz="2000" dirty="0">
                <a:solidFill>
                  <a:schemeClr val="tx1"/>
                </a:solidFill>
                <a:latin typeface="+mj-lt"/>
              </a:rPr>
              <a:t> – кардиология (взрослая и детская)</a:t>
            </a:r>
          </a:p>
          <a:p>
            <a:r>
              <a:rPr lang="ru-RU" sz="2000" b="1" dirty="0">
                <a:solidFill>
                  <a:schemeClr val="tx1"/>
                </a:solidFill>
                <a:latin typeface="+mj-lt"/>
              </a:rPr>
              <a:t>3</a:t>
            </a:r>
            <a:r>
              <a:rPr lang="ru-RU" sz="2000" dirty="0">
                <a:solidFill>
                  <a:schemeClr val="tx1"/>
                </a:solidFill>
                <a:latin typeface="+mj-lt"/>
              </a:rPr>
              <a:t> – анестезиология и реаниматология</a:t>
            </a:r>
          </a:p>
          <a:p>
            <a:r>
              <a:rPr lang="ru-RU" sz="2000" b="1" dirty="0">
                <a:solidFill>
                  <a:schemeClr val="tx1"/>
                </a:solidFill>
                <a:latin typeface="+mj-lt"/>
              </a:rPr>
              <a:t>1</a:t>
            </a:r>
            <a:r>
              <a:rPr lang="ru-RU" sz="2000" dirty="0">
                <a:solidFill>
                  <a:schemeClr val="tx1"/>
                </a:solidFill>
                <a:latin typeface="+mj-lt"/>
              </a:rPr>
              <a:t> – ангиохирургия</a:t>
            </a:r>
            <a:br>
              <a:rPr lang="ru-RU" sz="2000" dirty="0">
                <a:solidFill>
                  <a:schemeClr val="tx1"/>
                </a:solidFill>
                <a:latin typeface="+mj-lt"/>
              </a:rPr>
            </a:br>
            <a:r>
              <a:rPr lang="ru-RU" sz="2000" dirty="0">
                <a:solidFill>
                  <a:schemeClr val="tx1"/>
                </a:solidFill>
                <a:latin typeface="+mj-lt"/>
              </a:rPr>
              <a:t>Подготовка ангиохирурга осуществлена за счёт предприятия на сумму </a:t>
            </a:r>
            <a:r>
              <a:rPr lang="ru-RU" sz="2000" b="1" dirty="0">
                <a:solidFill>
                  <a:schemeClr val="tx1"/>
                </a:solidFill>
                <a:latin typeface="+mj-lt"/>
              </a:rPr>
              <a:t>5 600 000 тг</a:t>
            </a:r>
            <a:r>
              <a:rPr lang="ru-RU" sz="2000" dirty="0">
                <a:solidFill>
                  <a:schemeClr val="tx1"/>
                </a:solidFill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882660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B45E44-0AF9-A0CF-6C1D-8B9871DD7F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2F89BB-E5A3-94AB-66EC-CCA22DA323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sz="3200" b="1" i="1" dirty="0"/>
              <a:t>Анализ подготовки резидентов по годам (2022–2025)</a:t>
            </a:r>
            <a:endParaRPr lang="x-none" sz="3200" b="1" i="1" dirty="0"/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0BBB29F7-BE1E-3D80-DD60-DF5C33718F67}"/>
              </a:ext>
            </a:extLst>
          </p:cNvPr>
          <p:cNvSpPr/>
          <p:nvPr/>
        </p:nvSpPr>
        <p:spPr>
          <a:xfrm>
            <a:off x="5996940" y="1328420"/>
            <a:ext cx="5270500" cy="33655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+mj-lt"/>
              </a:rPr>
              <a:t>2025 год</a:t>
            </a:r>
          </a:p>
          <a:p>
            <a:endParaRPr lang="ru-RU" sz="2000" b="1" dirty="0">
              <a:solidFill>
                <a:schemeClr val="tx1"/>
              </a:solidFill>
              <a:latin typeface="+mj-lt"/>
            </a:endParaRPr>
          </a:p>
          <a:p>
            <a:r>
              <a:rPr lang="ru-RU" sz="2000" dirty="0">
                <a:solidFill>
                  <a:schemeClr val="tx1"/>
                </a:solidFill>
                <a:latin typeface="+mj-lt"/>
              </a:rPr>
              <a:t>Подготовлено </a:t>
            </a:r>
            <a:r>
              <a:rPr lang="ru-RU" sz="2000" b="1" dirty="0">
                <a:solidFill>
                  <a:schemeClr val="tx1"/>
                </a:solidFill>
                <a:latin typeface="+mj-lt"/>
              </a:rPr>
              <a:t>9 резидентов</a:t>
            </a:r>
            <a:r>
              <a:rPr lang="ru-RU" sz="2000" dirty="0">
                <a:solidFill>
                  <a:schemeClr val="tx1"/>
                </a:solidFill>
                <a:latin typeface="+mj-lt"/>
              </a:rPr>
              <a:t> на общую сумму </a:t>
            </a:r>
            <a:r>
              <a:rPr lang="ru-RU" sz="2000" b="1" dirty="0" smtClean="0">
                <a:solidFill>
                  <a:schemeClr val="tx1"/>
                </a:solidFill>
                <a:latin typeface="+mj-lt"/>
              </a:rPr>
              <a:t>4 400 </a:t>
            </a:r>
            <a:r>
              <a:rPr lang="ru-RU" sz="2000" b="1" dirty="0">
                <a:solidFill>
                  <a:schemeClr val="tx1"/>
                </a:solidFill>
                <a:latin typeface="+mj-lt"/>
              </a:rPr>
              <a:t>000 тг</a:t>
            </a:r>
            <a:r>
              <a:rPr lang="ru-RU" sz="2000" dirty="0">
                <a:solidFill>
                  <a:schemeClr val="tx1"/>
                </a:solidFill>
                <a:latin typeface="+mj-lt"/>
              </a:rPr>
              <a:t>, в том числе:</a:t>
            </a:r>
          </a:p>
          <a:p>
            <a:r>
              <a:rPr lang="ru-RU" sz="2000" b="1" dirty="0">
                <a:solidFill>
                  <a:schemeClr val="tx1"/>
                </a:solidFill>
                <a:latin typeface="+mj-lt"/>
              </a:rPr>
              <a:t>2</a:t>
            </a:r>
            <a:r>
              <a:rPr lang="ru-RU" sz="2000" dirty="0">
                <a:solidFill>
                  <a:schemeClr val="tx1"/>
                </a:solidFill>
                <a:latin typeface="+mj-lt"/>
              </a:rPr>
              <a:t> – кардиохирургия (взрослая и детская)</a:t>
            </a:r>
          </a:p>
          <a:p>
            <a:r>
              <a:rPr lang="ru-RU" sz="2000" b="1" dirty="0">
                <a:solidFill>
                  <a:schemeClr val="tx1"/>
                </a:solidFill>
                <a:latin typeface="+mj-lt"/>
              </a:rPr>
              <a:t>1</a:t>
            </a:r>
            <a:r>
              <a:rPr lang="ru-RU" sz="2000" dirty="0">
                <a:solidFill>
                  <a:schemeClr val="tx1"/>
                </a:solidFill>
                <a:latin typeface="+mj-lt"/>
              </a:rPr>
              <a:t> – медицинская реабилитология</a:t>
            </a:r>
          </a:p>
          <a:p>
            <a:r>
              <a:rPr lang="ru-RU" sz="2000" b="1" dirty="0">
                <a:solidFill>
                  <a:schemeClr val="tx1"/>
                </a:solidFill>
                <a:latin typeface="+mj-lt"/>
              </a:rPr>
              <a:t>1</a:t>
            </a:r>
            <a:r>
              <a:rPr lang="ru-RU" sz="2000" dirty="0">
                <a:solidFill>
                  <a:schemeClr val="tx1"/>
                </a:solidFill>
                <a:latin typeface="+mj-lt"/>
              </a:rPr>
              <a:t> – анестезиология и реаниматология</a:t>
            </a:r>
          </a:p>
          <a:p>
            <a:r>
              <a:rPr lang="ru-RU" sz="2000" b="1" dirty="0">
                <a:solidFill>
                  <a:schemeClr val="tx1"/>
                </a:solidFill>
                <a:latin typeface="+mj-lt"/>
              </a:rPr>
              <a:t>2</a:t>
            </a:r>
            <a:r>
              <a:rPr lang="ru-RU" sz="2000" dirty="0">
                <a:solidFill>
                  <a:schemeClr val="tx1"/>
                </a:solidFill>
                <a:latin typeface="+mj-lt"/>
              </a:rPr>
              <a:t> – кардиология (взрослая и детская)</a:t>
            </a:r>
          </a:p>
          <a:p>
            <a:r>
              <a:rPr lang="ru-RU" sz="2000" b="1" dirty="0">
                <a:solidFill>
                  <a:schemeClr val="tx1"/>
                </a:solidFill>
                <a:latin typeface="+mj-lt"/>
              </a:rPr>
              <a:t>1</a:t>
            </a:r>
            <a:r>
              <a:rPr lang="ru-RU" sz="2000" dirty="0">
                <a:solidFill>
                  <a:schemeClr val="tx1"/>
                </a:solidFill>
                <a:latin typeface="+mj-lt"/>
              </a:rPr>
              <a:t> – клиническая фармакология</a:t>
            </a:r>
          </a:p>
          <a:p>
            <a:r>
              <a:rPr lang="ru-RU" sz="2000" b="1" dirty="0">
                <a:solidFill>
                  <a:schemeClr val="tx1"/>
                </a:solidFill>
                <a:latin typeface="+mj-lt"/>
              </a:rPr>
              <a:t>2</a:t>
            </a:r>
            <a:r>
              <a:rPr lang="ru-RU" sz="2000" dirty="0">
                <a:solidFill>
                  <a:schemeClr val="tx1"/>
                </a:solidFill>
                <a:latin typeface="+mj-lt"/>
              </a:rPr>
              <a:t> – общественное здравоохранение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DE56655F-0C10-8C17-A4B5-9C7FF82791C2}"/>
              </a:ext>
            </a:extLst>
          </p:cNvPr>
          <p:cNvSpPr/>
          <p:nvPr/>
        </p:nvSpPr>
        <p:spPr>
          <a:xfrm>
            <a:off x="363220" y="1328420"/>
            <a:ext cx="4605020" cy="4881562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+mj-lt"/>
              </a:rPr>
              <a:t>2024 год</a:t>
            </a:r>
          </a:p>
          <a:p>
            <a:pPr algn="ctr"/>
            <a:endParaRPr lang="ru-RU" sz="2000" b="1" dirty="0">
              <a:solidFill>
                <a:schemeClr val="tx1"/>
              </a:solidFill>
              <a:latin typeface="+mj-lt"/>
            </a:endParaRPr>
          </a:p>
          <a:p>
            <a:r>
              <a:rPr lang="ru-RU" sz="2000" dirty="0">
                <a:solidFill>
                  <a:schemeClr val="tx1"/>
                </a:solidFill>
                <a:latin typeface="+mj-lt"/>
              </a:rPr>
              <a:t>Подготовлено </a:t>
            </a:r>
            <a:r>
              <a:rPr lang="ru-RU" sz="2000" b="1" dirty="0">
                <a:solidFill>
                  <a:schemeClr val="tx1"/>
                </a:solidFill>
                <a:latin typeface="+mj-lt"/>
              </a:rPr>
              <a:t>4 резидента</a:t>
            </a:r>
            <a:r>
              <a:rPr lang="ru-RU" sz="2000" dirty="0">
                <a:solidFill>
                  <a:schemeClr val="tx1"/>
                </a:solidFill>
                <a:latin typeface="+mj-lt"/>
              </a:rPr>
              <a:t>, специальности:</a:t>
            </a:r>
          </a:p>
          <a:p>
            <a:r>
              <a:rPr lang="ru-RU" sz="2000" b="1" dirty="0">
                <a:solidFill>
                  <a:schemeClr val="tx1"/>
                </a:solidFill>
                <a:latin typeface="+mj-lt"/>
              </a:rPr>
              <a:t>2</a:t>
            </a:r>
            <a:r>
              <a:rPr lang="ru-RU" sz="2000" dirty="0">
                <a:solidFill>
                  <a:schemeClr val="tx1"/>
                </a:solidFill>
                <a:latin typeface="+mj-lt"/>
              </a:rPr>
              <a:t> – кардиология (взрослая и детская)</a:t>
            </a:r>
          </a:p>
          <a:p>
            <a:r>
              <a:rPr lang="ru-RU" sz="2000" b="1" dirty="0">
                <a:solidFill>
                  <a:schemeClr val="tx1"/>
                </a:solidFill>
                <a:latin typeface="+mj-lt"/>
              </a:rPr>
              <a:t>2</a:t>
            </a:r>
            <a:r>
              <a:rPr lang="ru-RU" sz="2000" dirty="0">
                <a:solidFill>
                  <a:schemeClr val="tx1"/>
                </a:solidFill>
                <a:latin typeface="+mj-lt"/>
              </a:rPr>
              <a:t> – анестезиология и реаниматология</a:t>
            </a:r>
          </a:p>
          <a:p>
            <a:endParaRPr lang="ru-RU" dirty="0"/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58F2CB99-D498-53A0-AEDA-0874A21FFA81}"/>
              </a:ext>
            </a:extLst>
          </p:cNvPr>
          <p:cNvSpPr/>
          <p:nvPr/>
        </p:nvSpPr>
        <p:spPr>
          <a:xfrm>
            <a:off x="5598160" y="4846320"/>
            <a:ext cx="6075680" cy="1737042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i="1" dirty="0">
                <a:solidFill>
                  <a:schemeClr val="tx1"/>
                </a:solidFill>
                <a:latin typeface="+mj-lt"/>
              </a:rPr>
              <a:t>На сегодняшний проходят обучение по резидентуре и трудоустроены в МБ № 2 г. Караганды – 5 специалистов (ангиохирургия – 1;анестезиология и реаниматология – 1; кардиология – 3).</a:t>
            </a:r>
            <a:endParaRPr lang="x-none" i="1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743987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3D4665-464B-4EE1-982E-A5A1533B70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677862"/>
          </a:xfrm>
        </p:spPr>
        <p:txBody>
          <a:bodyPr/>
          <a:lstStyle/>
          <a:p>
            <a:r>
              <a:rPr lang="ru-RU" sz="3200" b="1" i="1" dirty="0"/>
              <a:t>Обучение медицинского персонала за 2022-2025 годы</a:t>
            </a:r>
            <a:r>
              <a:rPr lang="ru-RU" dirty="0"/>
              <a:t>.</a:t>
            </a:r>
            <a:endParaRPr lang="x-none" dirty="0"/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104D7757-C741-4322-ED6D-275B685CD63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02512109"/>
              </p:ext>
            </p:extLst>
          </p:nvPr>
        </p:nvGraphicFramePr>
        <p:xfrm>
          <a:off x="88900" y="1244600"/>
          <a:ext cx="11988800" cy="5511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7717795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mes New Roman/Arial">
      <a:maj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2467</TotalTime>
  <Words>3819</Words>
  <Application>Microsoft Office PowerPoint</Application>
  <DocSecurity>0</DocSecurity>
  <PresentationFormat>Широкоэкранный</PresentationFormat>
  <Paragraphs>1551</Paragraphs>
  <Slides>41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41</vt:i4>
      </vt:variant>
    </vt:vector>
  </HeadingPairs>
  <TitlesOfParts>
    <vt:vector size="51" baseType="lpstr">
      <vt:lpstr>Aptos</vt:lpstr>
      <vt:lpstr>Arial</vt:lpstr>
      <vt:lpstr>Calibri</vt:lpstr>
      <vt:lpstr>DengXian</vt:lpstr>
      <vt:lpstr>Symbol</vt:lpstr>
      <vt:lpstr>Times New Roman</vt:lpstr>
      <vt:lpstr>Wingdings</vt:lpstr>
      <vt:lpstr>Тема Office</vt:lpstr>
      <vt:lpstr>1_Тема Office</vt:lpstr>
      <vt:lpstr>2_Тема Office</vt:lpstr>
      <vt:lpstr>НАИМЕНОВАНИЕ ПРЕДПРИЯТИЯ: КОММУНАЛЬНОЕ ГОСУДАРСТВЕННОЕ ПРЕДПРИЯТИЕ «МНОГОПРОФИЛЬНАЯ БОЛЬНИЦА №2 Г. КАРАГАНДЫ» УЗКО ЮРИДИЧЕСКИЙ АДРЕС: Г. КАРАГАНДА, УЛ. КРЫЛОВА 23 </vt:lpstr>
      <vt:lpstr>Презентация PowerPoint</vt:lpstr>
      <vt:lpstr>Презентация PowerPoint</vt:lpstr>
      <vt:lpstr>Презентация PowerPoint</vt:lpstr>
      <vt:lpstr>Презентация PowerPoint</vt:lpstr>
      <vt:lpstr>Штатная численность КГП «Многопрофильная больница № 2 г. Караганды»                       </vt:lpstr>
      <vt:lpstr>Анализ подготовки резидентов по годам (2022–2025)</vt:lpstr>
      <vt:lpstr>Анализ подготовки резидентов по годам (2022–2025)</vt:lpstr>
      <vt:lpstr>Обучение медицинского персонала за 2022-2025 годы.</vt:lpstr>
      <vt:lpstr>Обучение медицинского персонала за 2022-2025 годы.</vt:lpstr>
      <vt:lpstr>Количество пролеченных больных </vt:lpstr>
      <vt:lpstr>Презентация PowerPoint</vt:lpstr>
      <vt:lpstr>Презентация PowerPoint</vt:lpstr>
      <vt:lpstr>Презентация PowerPoint</vt:lpstr>
      <vt:lpstr>Презентация PowerPoint</vt:lpstr>
      <vt:lpstr> Распределение кардиохирургических операций</vt:lpstr>
      <vt:lpstr>Детская кардиохирургия</vt:lpstr>
      <vt:lpstr>Операции детской кардиохирургии по  шкале Аристотеля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Кардиолог</vt:lpstr>
      <vt:lpstr>Презентация PowerPoint</vt:lpstr>
      <vt:lpstr>Презентация PowerPoint</vt:lpstr>
      <vt:lpstr>Презентация PowerPoint</vt:lpstr>
      <vt:lpstr>Стратегический план  КГП «Многопрофильная больница № 2 г. Караганды»  на 2025 – 2029 годы</vt:lpstr>
      <vt:lpstr>Стратегические направления</vt:lpstr>
      <vt:lpstr>Ключевое о стратегическом плане</vt:lpstr>
      <vt:lpstr>Показатели финансово-хозяйственной деятельности КГП на ПХВ Многопрофильная больница №2 г. Караганды» 2023-2025 гг. </vt:lpstr>
      <vt:lpstr>Структура доходов за 2022-2025 гг.</vt:lpstr>
      <vt:lpstr>Структура расходов за 2022-2025 гг.</vt:lpstr>
      <vt:lpstr>Материально-техническое оснащение предприятия </vt:lpstr>
      <vt:lpstr>Презентация PowerPoint</vt:lpstr>
      <vt:lpstr>Анализ основных средств за 2022 - 2025 годы</vt:lpstr>
      <vt:lpstr>Освоение чистого дохода предприятия за 2022 -2025 годы</vt:lpstr>
      <vt:lpstr>Положительные эффекты для медицинской организации</vt:lpstr>
      <vt:lpstr>Презентация PowerPoint</vt:lpstr>
    </vt:vector>
  </TitlesOfParts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НАИМЕНОВАНИЕ ПРЕДПРИЯТИЯ: КОММУНАЛЬНОЕ ГОСУДАРСТВЕННОЕ ПРЕДПРИЯТИЕ «МНОГОПРОФИЛЬНАЯ БОЛЬНИЦА №2 Г. КАРАГАНДЫ» УЗКО ЮРИДИЧЕСКИЙ АДРЕС: Г. КАРАГАНДА, УЛ. КРЫЛОВА 23 </dc:title>
  <dc:creator>statist_2</dc:creator>
  <cp:lastModifiedBy>3otdst</cp:lastModifiedBy>
  <cp:revision>93</cp:revision>
  <dcterms:created xsi:type="dcterms:W3CDTF">2021-05-30T14:07:31Z</dcterms:created>
  <dcterms:modified xsi:type="dcterms:W3CDTF">2026-02-15T06:00:16Z</dcterms:modified>
  <dc:identifier/>
  <dc:language/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